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FEA82-85EB-47A0-9D35-4A1E411E1575}" v="223" dt="2020-12-19T17:31:36.010"/>
    <p1510:client id="{1B96CED8-A1EB-43F4-BD4A-A1DB985BE0B6}" v="172" dt="2020-12-20T09:18:36.751"/>
    <p1510:client id="{3890DE93-96EB-427D-AA84-130265444E33}" v="123" dt="2020-12-19T17:54:46.292"/>
    <p1510:client id="{A33252E5-AB16-4603-8867-0C92B73C865C}" v="3" dt="2020-12-19T18:00:18.560"/>
    <p1510:client id="{DF453BD6-39B9-455D-B7F0-A1AC90B2F0DC}" v="1811" dt="2020-12-19T17:17:44.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12/20/2020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12/20/2020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12/20/2020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12/20/2020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12/20/2020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12/20/2020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12/20/2020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Resim 4" descr="giyme, adam, şapka, sarık içeren bir resim&#10;&#10;Açıklama otomatik olarak oluşturuldu">
            <a:extLst>
              <a:ext uri="{FF2B5EF4-FFF2-40B4-BE49-F238E27FC236}">
                <a16:creationId xmlns:a16="http://schemas.microsoft.com/office/drawing/2014/main" id="{44C0C486-021C-4A62-BC52-9E628A7F5DAC}"/>
              </a:ext>
            </a:extLst>
          </p:cNvPr>
          <p:cNvPicPr>
            <a:picLocks noChangeAspect="1"/>
          </p:cNvPicPr>
          <p:nvPr/>
        </p:nvPicPr>
        <p:blipFill rotWithShape="1">
          <a:blip r:embed="rId4"/>
          <a:srcRect r="20" b="1"/>
          <a:stretch/>
        </p:blipFill>
        <p:spPr>
          <a:xfrm>
            <a:off x="20" y="10"/>
            <a:ext cx="12191980" cy="6859300"/>
          </a:xfrm>
          <a:prstGeom prst="rect">
            <a:avLst/>
          </a:prstGeom>
        </p:spPr>
      </p:pic>
      <p:sp>
        <p:nvSpPr>
          <p:cNvPr id="9" name="Rectangle 8">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3"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915128" y="1788454"/>
            <a:ext cx="8361229" cy="2098226"/>
          </a:xfrm>
        </p:spPr>
        <p:txBody>
          <a:bodyPr>
            <a:normAutofit/>
          </a:bodyPr>
          <a:lstStyle/>
          <a:p>
            <a:r>
              <a:rPr lang="en-US">
                <a:solidFill>
                  <a:schemeClr val="bg2"/>
                </a:solidFill>
              </a:rPr>
              <a:t>Fatih sultan mehmet</a:t>
            </a:r>
          </a:p>
        </p:txBody>
      </p:sp>
      <p:sp>
        <p:nvSpPr>
          <p:cNvPr id="3" name="Subtitle 2"/>
          <p:cNvSpPr>
            <a:spLocks noGrp="1"/>
          </p:cNvSpPr>
          <p:nvPr>
            <p:ph type="subTitle" idx="1"/>
          </p:nvPr>
        </p:nvSpPr>
        <p:spPr>
          <a:xfrm>
            <a:off x="2679906" y="3956279"/>
            <a:ext cx="6831673" cy="1086237"/>
          </a:xfrm>
        </p:spPr>
        <p:txBody>
          <a:bodyPr vert="horz" lIns="91440" tIns="45720" rIns="91440" bIns="45720" rtlCol="0" anchor="t">
            <a:normAutofit/>
          </a:bodyPr>
          <a:lstStyle/>
          <a:p>
            <a:pPr>
              <a:spcAft>
                <a:spcPts val="600"/>
              </a:spcAft>
            </a:pPr>
            <a:r>
              <a:rPr lang="en-US" dirty="0">
                <a:solidFill>
                  <a:schemeClr val="bg2"/>
                </a:solidFill>
              </a:rPr>
              <a:t>Burak Bora Anatolian Highschool</a:t>
            </a:r>
          </a:p>
        </p:txBody>
      </p:sp>
      <p:pic>
        <p:nvPicPr>
          <p:cNvPr id="5" name="06-ceddin-deden-1080p">
            <a:hlinkClick r:id="" action="ppaction://media"/>
            <a:extLst>
              <a:ext uri="{FF2B5EF4-FFF2-40B4-BE49-F238E27FC236}">
                <a16:creationId xmlns:a16="http://schemas.microsoft.com/office/drawing/2014/main" id="{DCF6F2E5-D2DD-44BD-A7D5-780CAC27C2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4683" y="214204"/>
            <a:ext cx="730250" cy="730250"/>
          </a:xfrm>
          <a:prstGeom prst="rect">
            <a:avLst/>
          </a:prstGeom>
        </p:spPr>
      </p:pic>
    </p:spTree>
    <p:extLst>
      <p:ext uri="{BB962C8B-B14F-4D97-AF65-F5344CB8AC3E}">
        <p14:creationId xmlns:p14="http://schemas.microsoft.com/office/powerpoint/2010/main" val="36010826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p:cTn id="7"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11AE601-7574-43EF-9EB9-73CC6DA106AC}"/>
              </a:ext>
            </a:extLst>
          </p:cNvPr>
          <p:cNvSpPr>
            <a:spLocks noGrp="1"/>
          </p:cNvSpPr>
          <p:nvPr>
            <p:ph type="title"/>
          </p:nvPr>
        </p:nvSpPr>
        <p:spPr>
          <a:xfrm>
            <a:off x="5100824" y="685800"/>
            <a:ext cx="6176776" cy="1485900"/>
          </a:xfrm>
        </p:spPr>
        <p:txBody>
          <a:bodyPr>
            <a:normAutofit/>
          </a:bodyPr>
          <a:lstStyle/>
          <a:p>
            <a:r>
              <a:rPr lang="en-US" b="1">
                <a:ea typeface="+mj-lt"/>
                <a:cs typeface="+mj-lt"/>
              </a:rPr>
              <a:t>Rumors cause despair</a:t>
            </a:r>
          </a:p>
        </p:txBody>
      </p:sp>
      <p:pic>
        <p:nvPicPr>
          <p:cNvPr id="4" name="Resim 4" descr="açık hava, kişi, bina, grup içeren bir resim&#10;&#10;Açıklama otomatik olarak oluşturuldu">
            <a:extLst>
              <a:ext uri="{FF2B5EF4-FFF2-40B4-BE49-F238E27FC236}">
                <a16:creationId xmlns:a16="http://schemas.microsoft.com/office/drawing/2014/main" id="{3AF30413-95B7-4F52-973E-F207B0A827D7}"/>
              </a:ext>
            </a:extLst>
          </p:cNvPr>
          <p:cNvPicPr>
            <a:picLocks noChangeAspect="1"/>
          </p:cNvPicPr>
          <p:nvPr/>
        </p:nvPicPr>
        <p:blipFill rotWithShape="1">
          <a:blip r:embed="rId2"/>
          <a:srcRect l="35494" r="26082" b="-1"/>
          <a:stretch/>
        </p:blipFill>
        <p:spPr>
          <a:xfrm>
            <a:off x="-1" y="10"/>
            <a:ext cx="4373546" cy="6857990"/>
          </a:xfrm>
          <a:prstGeom prst="rect">
            <a:avLst/>
          </a:prstGeom>
        </p:spPr>
      </p:pic>
      <p:sp>
        <p:nvSpPr>
          <p:cNvPr id="11" name="Rectangle 10">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4BE3BFB2-D02A-48C2-8C01-17C3C93994DF}"/>
              </a:ext>
            </a:extLst>
          </p:cNvPr>
          <p:cNvSpPr>
            <a:spLocks noGrp="1"/>
          </p:cNvSpPr>
          <p:nvPr>
            <p:ph idx="1"/>
          </p:nvPr>
        </p:nvSpPr>
        <p:spPr>
          <a:xfrm>
            <a:off x="5059071" y="1711890"/>
            <a:ext cx="6176776" cy="4813126"/>
          </a:xfrm>
        </p:spPr>
        <p:txBody>
          <a:bodyPr vert="horz" lIns="91440" tIns="45720" rIns="91440" bIns="45720" rtlCol="0" anchor="t">
            <a:normAutofit fontScale="92500"/>
          </a:bodyPr>
          <a:lstStyle/>
          <a:p>
            <a:pPr marL="0" indent="0"/>
            <a:r>
              <a:rPr lang="en-US" sz="1700">
                <a:ea typeface="+mn-lt"/>
                <a:cs typeface="+mn-lt"/>
              </a:rPr>
              <a:t>  </a:t>
            </a:r>
            <a:r>
              <a:rPr lang="en-US" sz="2400">
                <a:ea typeface="+mn-lt"/>
                <a:cs typeface="+mn-lt"/>
              </a:rPr>
              <a:t> Meanwhile, the Hungarian ambassador came to the Ottoman army and threatened that a Crusader army would set sail if the siege was not called off. </a:t>
            </a:r>
            <a:r>
              <a:rPr lang="en-US" sz="2400" err="1">
                <a:ea typeface="+mn-lt"/>
                <a:cs typeface="+mn-lt"/>
              </a:rPr>
              <a:t>Byzantinian</a:t>
            </a:r>
            <a:r>
              <a:rPr lang="en-US" sz="2400">
                <a:ea typeface="+mn-lt"/>
                <a:cs typeface="+mn-lt"/>
              </a:rPr>
              <a:t> men also sneaked into the Ottoman army spreading rumors that help was coming for the enemy from the Balkan side.</a:t>
            </a:r>
            <a:endParaRPr lang="tr-TR" sz="2400">
              <a:ea typeface="+mn-lt"/>
              <a:cs typeface="+mn-lt"/>
            </a:endParaRPr>
          </a:p>
          <a:p>
            <a:pPr marL="383540" indent="-383540"/>
            <a:r>
              <a:rPr lang="en-US" sz="2400">
                <a:ea typeface="+mn-lt"/>
                <a:cs typeface="+mn-lt"/>
              </a:rPr>
              <a:t>The nearly 50-day siege had created unrest in the Ottoman army.</a:t>
            </a:r>
            <a:endParaRPr lang="tr-TR" sz="2400">
              <a:ea typeface="+mn-lt"/>
              <a:cs typeface="+mn-lt"/>
            </a:endParaRPr>
          </a:p>
          <a:p>
            <a:pPr marL="383540" indent="-383540"/>
            <a:r>
              <a:rPr lang="en-US" sz="2400">
                <a:ea typeface="+mn-lt"/>
                <a:cs typeface="+mn-lt"/>
              </a:rPr>
              <a:t>Sultan Mehmet II ordered </a:t>
            </a:r>
            <a:r>
              <a:rPr lang="en-US" sz="2400" err="1">
                <a:ea typeface="+mn-lt"/>
                <a:cs typeface="+mn-lt"/>
              </a:rPr>
              <a:t>Zaganos</a:t>
            </a:r>
            <a:r>
              <a:rPr lang="en-US" sz="2400">
                <a:ea typeface="+mn-lt"/>
                <a:cs typeface="+mn-lt"/>
              </a:rPr>
              <a:t> Pasha to carry out the final attack on May 29.</a:t>
            </a:r>
            <a:endParaRPr lang="tr-TR" sz="2400">
              <a:ea typeface="+mn-lt"/>
              <a:cs typeface="+mn-lt"/>
            </a:endParaRPr>
          </a:p>
          <a:p>
            <a:pPr marL="383540" indent="-383540"/>
            <a:r>
              <a:rPr lang="en-US" sz="2400">
                <a:ea typeface="+mn-lt"/>
                <a:cs typeface="+mn-lt"/>
              </a:rPr>
              <a:t>Constantine XI, on the other hand, was trying to keep his realm in high spirits by organizing religious rite one after the other.</a:t>
            </a:r>
            <a:endParaRPr lang="tr-TR" sz="2400">
              <a:ea typeface="+mn-lt"/>
              <a:cs typeface="+mn-lt"/>
            </a:endParaRPr>
          </a:p>
          <a:p>
            <a:pPr marL="383540" indent="-383540"/>
            <a:endParaRPr lang="tr-TR" sz="1700"/>
          </a:p>
        </p:txBody>
      </p:sp>
    </p:spTree>
    <p:extLst>
      <p:ext uri="{BB962C8B-B14F-4D97-AF65-F5344CB8AC3E}">
        <p14:creationId xmlns:p14="http://schemas.microsoft.com/office/powerpoint/2010/main" val="4408866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A16A0FE-8699-4A59-9F68-AFF7F2AA1E5B}"/>
              </a:ext>
            </a:extLst>
          </p:cNvPr>
          <p:cNvSpPr>
            <a:spLocks noGrp="1"/>
          </p:cNvSpPr>
          <p:nvPr>
            <p:ph type="title"/>
          </p:nvPr>
        </p:nvSpPr>
        <p:spPr>
          <a:xfrm>
            <a:off x="784743" y="685800"/>
            <a:ext cx="5793475" cy="1485900"/>
          </a:xfrm>
        </p:spPr>
        <p:txBody>
          <a:bodyPr>
            <a:normAutofit/>
          </a:bodyPr>
          <a:lstStyle/>
          <a:p>
            <a:r>
              <a:rPr lang="en-US" b="1">
                <a:ea typeface="+mj-lt"/>
                <a:cs typeface="+mj-lt"/>
              </a:rPr>
              <a:t>Three-wave attack :</a:t>
            </a:r>
            <a:br>
              <a:rPr lang="en-US" b="1">
                <a:ea typeface="+mj-lt"/>
                <a:cs typeface="+mj-lt"/>
              </a:rPr>
            </a:br>
            <a:endParaRPr lang="tr-TR"/>
          </a:p>
        </p:txBody>
      </p:sp>
      <p:sp>
        <p:nvSpPr>
          <p:cNvPr id="3" name="İçerik Yer Tutucusu 2">
            <a:extLst>
              <a:ext uri="{FF2B5EF4-FFF2-40B4-BE49-F238E27FC236}">
                <a16:creationId xmlns:a16="http://schemas.microsoft.com/office/drawing/2014/main" id="{464B72BB-D115-4EE1-A678-748EEC0EB877}"/>
              </a:ext>
            </a:extLst>
          </p:cNvPr>
          <p:cNvSpPr>
            <a:spLocks noGrp="1"/>
          </p:cNvSpPr>
          <p:nvPr>
            <p:ph idx="1"/>
          </p:nvPr>
        </p:nvSpPr>
        <p:spPr>
          <a:xfrm>
            <a:off x="784743" y="1711890"/>
            <a:ext cx="5793475" cy="3581400"/>
          </a:xfrm>
        </p:spPr>
        <p:txBody>
          <a:bodyPr vert="horz" lIns="91440" tIns="45720" rIns="91440" bIns="45720" rtlCol="0" anchor="t">
            <a:noAutofit/>
          </a:bodyPr>
          <a:lstStyle/>
          <a:p>
            <a:pPr marL="0" indent="0"/>
            <a:r>
              <a:rPr lang="en-US">
                <a:ea typeface="+mn-lt"/>
                <a:cs typeface="+mn-lt"/>
              </a:rPr>
              <a:t>During the massive three-wave attack of the Ottomans at sunrise, Giovanni Giustiniani-Lungo, a Genoese soldier who was leading the defense was injured.</a:t>
            </a:r>
            <a:br>
              <a:rPr lang="en-US">
                <a:ea typeface="+mn-lt"/>
                <a:cs typeface="+mn-lt"/>
              </a:rPr>
            </a:br>
            <a:br>
              <a:rPr lang="en-US">
                <a:ea typeface="+mn-lt"/>
                <a:cs typeface="+mn-lt"/>
              </a:rPr>
            </a:br>
            <a:r>
              <a:rPr lang="en-US">
                <a:ea typeface="+mn-lt"/>
                <a:cs typeface="+mn-lt"/>
              </a:rPr>
              <a:t>Topkapi city walls and its high tower were destroyed by artillery fire and burning gunpowder.</a:t>
            </a:r>
            <a:endParaRPr lang="tr-TR">
              <a:ea typeface="+mn-lt"/>
              <a:cs typeface="+mn-lt"/>
            </a:endParaRPr>
          </a:p>
          <a:p>
            <a:pPr marL="383540" indent="-383540"/>
            <a:r>
              <a:rPr lang="en-US">
                <a:ea typeface="+mn-lt"/>
                <a:cs typeface="+mn-lt"/>
              </a:rPr>
              <a:t>Constantine XI along with his comrades was killed by Ottoman soldiers.</a:t>
            </a:r>
            <a:endParaRPr lang="tr-TR">
              <a:ea typeface="+mn-lt"/>
              <a:cs typeface="+mn-lt"/>
            </a:endParaRPr>
          </a:p>
          <a:p>
            <a:pPr marL="383540" indent="-383540"/>
            <a:r>
              <a:rPr lang="en-US">
                <a:ea typeface="+mn-lt"/>
                <a:cs typeface="+mn-lt"/>
              </a:rPr>
              <a:t>Mehmet II entered the city victorious and went to the dome of Hagia Sophia to get a view of Istanbul.</a:t>
            </a:r>
            <a:endParaRPr lang="tr-TR">
              <a:ea typeface="+mn-lt"/>
              <a:cs typeface="+mn-lt"/>
            </a:endParaRPr>
          </a:p>
          <a:p>
            <a:pPr marL="383540" indent="-383540"/>
            <a:r>
              <a:rPr lang="en-US">
                <a:ea typeface="+mn-lt"/>
                <a:cs typeface="+mn-lt"/>
              </a:rPr>
              <a:t>He then ended the siege.</a:t>
            </a:r>
            <a:endParaRPr lang="tr-TR"/>
          </a:p>
          <a:p>
            <a:pPr marL="383540" indent="-383540"/>
            <a:endParaRPr lang="tr-TR" sz="1700"/>
          </a:p>
        </p:txBody>
      </p:sp>
      <p:sp>
        <p:nvSpPr>
          <p:cNvPr id="7"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Resim 4" descr="su, açık hava, dağ, adam içeren bir resim&#10;&#10;Açıklama otomatik olarak oluşturuldu">
            <a:extLst>
              <a:ext uri="{FF2B5EF4-FFF2-40B4-BE49-F238E27FC236}">
                <a16:creationId xmlns:a16="http://schemas.microsoft.com/office/drawing/2014/main" id="{6C14EA1B-A7B1-4DE9-9F08-D751C89EBA00}"/>
              </a:ext>
            </a:extLst>
          </p:cNvPr>
          <p:cNvPicPr>
            <a:picLocks noChangeAspect="1"/>
          </p:cNvPicPr>
          <p:nvPr/>
        </p:nvPicPr>
        <p:blipFill rotWithShape="1">
          <a:blip r:embed="rId2"/>
          <a:srcRect l="45642" r="18965"/>
          <a:stretch/>
        </p:blipFill>
        <p:spPr>
          <a:xfrm>
            <a:off x="7612260" y="10"/>
            <a:ext cx="4579739" cy="6857990"/>
          </a:xfrm>
          <a:prstGeom prst="rect">
            <a:avLst/>
          </a:prstGeom>
        </p:spPr>
      </p:pic>
    </p:spTree>
    <p:extLst>
      <p:ext uri="{BB962C8B-B14F-4D97-AF65-F5344CB8AC3E}">
        <p14:creationId xmlns:p14="http://schemas.microsoft.com/office/powerpoint/2010/main" val="1954651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1D1D06A-2464-4322-B533-66369F073C68}"/>
              </a:ext>
            </a:extLst>
          </p:cNvPr>
          <p:cNvSpPr>
            <a:spLocks noGrp="1"/>
          </p:cNvSpPr>
          <p:nvPr>
            <p:ph type="title"/>
          </p:nvPr>
        </p:nvSpPr>
        <p:spPr>
          <a:xfrm>
            <a:off x="8471424" y="1110882"/>
            <a:ext cx="3053039" cy="1060817"/>
          </a:xfrm>
        </p:spPr>
        <p:txBody>
          <a:bodyPr anchor="b">
            <a:normAutofit/>
          </a:bodyPr>
          <a:lstStyle/>
          <a:p>
            <a:r>
              <a:rPr lang="en-US" sz="2800" b="1">
                <a:ea typeface="+mj-lt"/>
                <a:cs typeface="+mj-lt"/>
              </a:rPr>
              <a:t>New Age begins :</a:t>
            </a:r>
            <a:endParaRPr lang="tr-TR" sz="2800">
              <a:ea typeface="+mj-lt"/>
              <a:cs typeface="+mj-lt"/>
            </a:endParaRPr>
          </a:p>
        </p:txBody>
      </p:sp>
      <p:pic>
        <p:nvPicPr>
          <p:cNvPr id="4" name="Resim 4" descr="kişi, grup, adam, dik içeren bir resim&#10;&#10;Açıklama otomatik olarak oluşturuldu">
            <a:extLst>
              <a:ext uri="{FF2B5EF4-FFF2-40B4-BE49-F238E27FC236}">
                <a16:creationId xmlns:a16="http://schemas.microsoft.com/office/drawing/2014/main" id="{573909C8-5738-4767-951A-938BEE4235AB}"/>
              </a:ext>
            </a:extLst>
          </p:cNvPr>
          <p:cNvPicPr>
            <a:picLocks noChangeAspect="1"/>
          </p:cNvPicPr>
          <p:nvPr/>
        </p:nvPicPr>
        <p:blipFill>
          <a:blip r:embed="rId2"/>
          <a:stretch>
            <a:fillRect/>
          </a:stretch>
        </p:blipFill>
        <p:spPr>
          <a:xfrm>
            <a:off x="634275" y="1634901"/>
            <a:ext cx="6900380" cy="3588197"/>
          </a:xfrm>
          <a:prstGeom prst="rect">
            <a:avLst/>
          </a:prstGeom>
        </p:spPr>
      </p:pic>
      <p:sp>
        <p:nvSpPr>
          <p:cNvPr id="3" name="İçerik Yer Tutucusu 2">
            <a:extLst>
              <a:ext uri="{FF2B5EF4-FFF2-40B4-BE49-F238E27FC236}">
                <a16:creationId xmlns:a16="http://schemas.microsoft.com/office/drawing/2014/main" id="{F84857A7-BB18-40F3-9748-021A5663C3D6}"/>
              </a:ext>
            </a:extLst>
          </p:cNvPr>
          <p:cNvSpPr>
            <a:spLocks noGrp="1"/>
          </p:cNvSpPr>
          <p:nvPr>
            <p:ph idx="1"/>
          </p:nvPr>
        </p:nvSpPr>
        <p:spPr>
          <a:xfrm>
            <a:off x="8471423" y="2286000"/>
            <a:ext cx="3053039" cy="3931920"/>
          </a:xfrm>
        </p:spPr>
        <p:txBody>
          <a:bodyPr vert="horz" lIns="91440" tIns="45720" rIns="91440" bIns="45720" rtlCol="0" anchor="t">
            <a:normAutofit/>
          </a:bodyPr>
          <a:lstStyle/>
          <a:p>
            <a:pPr marL="383540" indent="-383540"/>
            <a:r>
              <a:rPr lang="en-US" sz="2200" dirty="0">
                <a:ea typeface="+mn-lt"/>
                <a:cs typeface="+mn-lt"/>
              </a:rPr>
              <a:t>Istanbul was declared the new capital of Ottoman Empire.</a:t>
            </a:r>
            <a:br>
              <a:rPr lang="en-US" sz="2200" dirty="0">
                <a:ea typeface="+mn-lt"/>
                <a:cs typeface="+mn-lt"/>
              </a:rPr>
            </a:br>
            <a:r>
              <a:rPr lang="en-US" sz="2200" dirty="0">
                <a:ea typeface="+mn-lt"/>
                <a:cs typeface="+mn-lt"/>
              </a:rPr>
              <a:t>With the conquest of Istanbul, the 1058-year Byzantine Empire dissipated, the Middle Age ended and the New Age began.</a:t>
            </a:r>
            <a:endParaRPr lang="tr-TR" sz="2200" dirty="0">
              <a:ea typeface="+mn-lt"/>
              <a:cs typeface="+mn-lt"/>
            </a:endParaRPr>
          </a:p>
        </p:txBody>
      </p:sp>
      <p:sp>
        <p:nvSpPr>
          <p:cNvPr id="11"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332615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harita içeren bir resim&#10;&#10;Açıklama otomatik olarak oluşturuldu">
            <a:extLst>
              <a:ext uri="{FF2B5EF4-FFF2-40B4-BE49-F238E27FC236}">
                <a16:creationId xmlns:a16="http://schemas.microsoft.com/office/drawing/2014/main" id="{7B07718B-FFEB-4F7F-AAB8-B2AD544E60A1}"/>
              </a:ext>
            </a:extLst>
          </p:cNvPr>
          <p:cNvPicPr>
            <a:picLocks noGrp="1" noChangeAspect="1"/>
          </p:cNvPicPr>
          <p:nvPr>
            <p:ph idx="1"/>
          </p:nvPr>
        </p:nvPicPr>
        <p:blipFill rotWithShape="1">
          <a:blip r:embed="rId2">
            <a:alphaModFix amt="35000"/>
          </a:blip>
          <a:srcRect l="14636" r="4029" b="-1"/>
          <a:stretch/>
        </p:blipFill>
        <p:spPr>
          <a:xfrm>
            <a:off x="-1" y="11"/>
            <a:ext cx="12192000" cy="6857989"/>
          </a:xfrm>
          <a:prstGeom prst="rect">
            <a:avLst/>
          </a:prstGeom>
        </p:spPr>
      </p:pic>
      <p:sp>
        <p:nvSpPr>
          <p:cNvPr id="2" name="Başlık 1">
            <a:extLst>
              <a:ext uri="{FF2B5EF4-FFF2-40B4-BE49-F238E27FC236}">
                <a16:creationId xmlns:a16="http://schemas.microsoft.com/office/drawing/2014/main" id="{75BC44A9-8056-43F0-8210-F614D94AD429}"/>
              </a:ext>
            </a:extLst>
          </p:cNvPr>
          <p:cNvSpPr>
            <a:spLocks noGrp="1"/>
          </p:cNvSpPr>
          <p:nvPr>
            <p:ph type="title"/>
          </p:nvPr>
        </p:nvSpPr>
        <p:spPr>
          <a:xfrm>
            <a:off x="1371600" y="685800"/>
            <a:ext cx="9601200" cy="1485900"/>
          </a:xfrm>
        </p:spPr>
        <p:txBody>
          <a:bodyPr vert="horz" lIns="91440" tIns="45720" rIns="91440" bIns="45720" rtlCol="0" anchor="t">
            <a:normAutofit/>
          </a:bodyPr>
          <a:lstStyle/>
          <a:p>
            <a:r>
              <a:rPr lang="en-US" b="1"/>
              <a:t>Other Conquests of Sultan Mehmed </a:t>
            </a:r>
            <a:r>
              <a:rPr lang="en-US"/>
              <a:t>II</a:t>
            </a:r>
            <a:r>
              <a:rPr lang="en-US" b="1"/>
              <a:t> </a:t>
            </a:r>
            <a:endParaRPr lang="en-US"/>
          </a:p>
        </p:txBody>
      </p:sp>
      <p:sp>
        <p:nvSpPr>
          <p:cNvPr id="5" name="Metin kutusu 4">
            <a:extLst>
              <a:ext uri="{FF2B5EF4-FFF2-40B4-BE49-F238E27FC236}">
                <a16:creationId xmlns:a16="http://schemas.microsoft.com/office/drawing/2014/main" id="{E975A22B-13CF-4426-8807-1FF7E9F26948}"/>
              </a:ext>
            </a:extLst>
          </p:cNvPr>
          <p:cNvSpPr txBox="1"/>
          <p:nvPr/>
        </p:nvSpPr>
        <p:spPr>
          <a:xfrm>
            <a:off x="1409700" y="1714500"/>
            <a:ext cx="9086850" cy="35814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83540" indent="-383540" algn="ctr" defTabSz="914400">
              <a:lnSpc>
                <a:spcPct val="94000"/>
              </a:lnSpc>
              <a:spcAft>
                <a:spcPts val="200"/>
              </a:spcAft>
              <a:buFont typeface="Franklin Gothic Book" panose="020B0503020102020204" pitchFamily="34" charset="0"/>
            </a:pPr>
            <a:r>
              <a:rPr lang="en-US" sz="2400" b="1">
                <a:solidFill>
                  <a:schemeClr val="tx2"/>
                </a:solidFill>
              </a:rPr>
              <a:t>Conquest of Serbia (1454–1459)</a:t>
            </a:r>
            <a:endParaRPr lang="en-US" sz="2400">
              <a:solidFill>
                <a:schemeClr val="tx2"/>
              </a:solidFill>
            </a:endParaRPr>
          </a:p>
          <a:p>
            <a:pPr marL="383540" indent="-383540" algn="ctr" defTabSz="914400">
              <a:lnSpc>
                <a:spcPct val="94000"/>
              </a:lnSpc>
              <a:spcAft>
                <a:spcPts val="200"/>
              </a:spcAft>
              <a:buFont typeface="Franklin Gothic Book" panose="020B0503020102020204" pitchFamily="34" charset="0"/>
            </a:pPr>
            <a:r>
              <a:rPr lang="en-US" sz="2400" b="1">
                <a:solidFill>
                  <a:schemeClr val="tx2"/>
                </a:solidFill>
              </a:rPr>
              <a:t>Conquest of Morea (1458–1460)</a:t>
            </a:r>
            <a:endParaRPr lang="en-US" sz="2400">
              <a:solidFill>
                <a:schemeClr val="tx2"/>
              </a:solidFill>
            </a:endParaRPr>
          </a:p>
          <a:p>
            <a:pPr marL="383540" indent="-383540" algn="ctr" defTabSz="914400">
              <a:lnSpc>
                <a:spcPct val="94000"/>
              </a:lnSpc>
              <a:spcAft>
                <a:spcPts val="200"/>
              </a:spcAft>
              <a:buFont typeface="Franklin Gothic Book" panose="020B0503020102020204" pitchFamily="34" charset="0"/>
            </a:pPr>
            <a:r>
              <a:rPr lang="en-US" sz="2400" b="1">
                <a:solidFill>
                  <a:schemeClr val="tx2"/>
                </a:solidFill>
              </a:rPr>
              <a:t>Conquest of Trebizond (1460–1461)</a:t>
            </a:r>
            <a:endParaRPr lang="en-US" sz="2400">
              <a:solidFill>
                <a:schemeClr val="tx2"/>
              </a:solidFill>
            </a:endParaRPr>
          </a:p>
          <a:p>
            <a:pPr marL="383540" indent="-383540" algn="ctr" defTabSz="914400">
              <a:lnSpc>
                <a:spcPct val="94000"/>
              </a:lnSpc>
              <a:spcAft>
                <a:spcPts val="200"/>
              </a:spcAft>
              <a:buFont typeface="Franklin Gothic Book" panose="020B0503020102020204" pitchFamily="34" charset="0"/>
            </a:pPr>
            <a:r>
              <a:rPr lang="en-US" sz="2400" b="1">
                <a:solidFill>
                  <a:schemeClr val="tx2"/>
                </a:solidFill>
              </a:rPr>
              <a:t>Submission of Wallachia (1459–1462)</a:t>
            </a:r>
            <a:endParaRPr lang="en-US" sz="2400">
              <a:solidFill>
                <a:schemeClr val="tx2"/>
              </a:solidFill>
            </a:endParaRPr>
          </a:p>
          <a:p>
            <a:pPr marL="383540" indent="-383540" algn="ctr" defTabSz="914400">
              <a:lnSpc>
                <a:spcPct val="94000"/>
              </a:lnSpc>
              <a:spcAft>
                <a:spcPts val="200"/>
              </a:spcAft>
              <a:buFont typeface="Franklin Gothic Book" panose="020B0503020102020204" pitchFamily="34" charset="0"/>
            </a:pPr>
            <a:r>
              <a:rPr lang="en-US" sz="2400" b="1">
                <a:solidFill>
                  <a:schemeClr val="tx2"/>
                </a:solidFill>
              </a:rPr>
              <a:t>Conquest of Bosnia (1463)</a:t>
            </a:r>
            <a:endParaRPr lang="en-US" sz="2400">
              <a:solidFill>
                <a:schemeClr val="tx2"/>
              </a:solidFill>
            </a:endParaRPr>
          </a:p>
          <a:p>
            <a:pPr marL="383540" indent="-383540" algn="ctr" defTabSz="914400">
              <a:lnSpc>
                <a:spcPct val="94000"/>
              </a:lnSpc>
              <a:spcAft>
                <a:spcPts val="200"/>
              </a:spcAft>
              <a:buFont typeface="Franklin Gothic Book" panose="020B0503020102020204" pitchFamily="34" charset="0"/>
            </a:pPr>
            <a:r>
              <a:rPr lang="en-US" sz="2400" b="1">
                <a:solidFill>
                  <a:schemeClr val="tx2"/>
                </a:solidFill>
              </a:rPr>
              <a:t>Ottoman-Venetian War (1463–1479)</a:t>
            </a:r>
            <a:endParaRPr lang="en-US" sz="2400">
              <a:solidFill>
                <a:schemeClr val="tx2"/>
              </a:solidFill>
            </a:endParaRPr>
          </a:p>
          <a:p>
            <a:pPr marL="383540" indent="-383540" algn="ctr" defTabSz="914400">
              <a:lnSpc>
                <a:spcPct val="94000"/>
              </a:lnSpc>
              <a:spcAft>
                <a:spcPts val="200"/>
              </a:spcAft>
              <a:buFont typeface="Franklin Gothic Book" panose="020B0503020102020204" pitchFamily="34" charset="0"/>
            </a:pPr>
            <a:r>
              <a:rPr lang="en-US" sz="2400" b="1">
                <a:solidFill>
                  <a:schemeClr val="tx2"/>
                </a:solidFill>
              </a:rPr>
              <a:t>Anatolian conquests (1464–1473)</a:t>
            </a:r>
            <a:endParaRPr lang="en-US" sz="2400">
              <a:solidFill>
                <a:schemeClr val="tx2"/>
              </a:solidFill>
            </a:endParaRPr>
          </a:p>
          <a:p>
            <a:pPr marL="383540" indent="-383540" algn="ctr" defTabSz="914400">
              <a:lnSpc>
                <a:spcPct val="94000"/>
              </a:lnSpc>
              <a:spcAft>
                <a:spcPts val="200"/>
              </a:spcAft>
              <a:buFont typeface="Franklin Gothic Book" panose="020B0503020102020204" pitchFamily="34" charset="0"/>
            </a:pPr>
            <a:r>
              <a:rPr lang="en-US" sz="2400" b="1">
                <a:solidFill>
                  <a:schemeClr val="tx2"/>
                </a:solidFill>
              </a:rPr>
              <a:t>Conquest of Albania (1466–1478)</a:t>
            </a:r>
            <a:endParaRPr lang="en-US" sz="2400">
              <a:solidFill>
                <a:schemeClr val="tx2"/>
              </a:solidFill>
            </a:endParaRPr>
          </a:p>
          <a:p>
            <a:pPr marL="383540" indent="-383540" algn="ctr" defTabSz="914400">
              <a:lnSpc>
                <a:spcPct val="94000"/>
              </a:lnSpc>
              <a:spcAft>
                <a:spcPts val="200"/>
              </a:spcAft>
              <a:buFont typeface="Franklin Gothic Book" panose="020B0503020102020204" pitchFamily="34" charset="0"/>
            </a:pPr>
            <a:endParaRPr lang="en-US">
              <a:solidFill>
                <a:schemeClr val="tx2"/>
              </a:solidFill>
            </a:endParaRPr>
          </a:p>
        </p:txBody>
      </p:sp>
    </p:spTree>
    <p:extLst>
      <p:ext uri="{BB962C8B-B14F-4D97-AF65-F5344CB8AC3E}">
        <p14:creationId xmlns:p14="http://schemas.microsoft.com/office/powerpoint/2010/main" val="1389522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54D3C6-4500-4B1B-961F-9047E2817C61}"/>
              </a:ext>
            </a:extLst>
          </p:cNvPr>
          <p:cNvSpPr>
            <a:spLocks noGrp="1"/>
          </p:cNvSpPr>
          <p:nvPr>
            <p:ph type="ctrTitle"/>
          </p:nvPr>
        </p:nvSpPr>
        <p:spPr>
          <a:xfrm>
            <a:off x="3397374" y="1245659"/>
            <a:ext cx="8361229" cy="2098226"/>
          </a:xfrm>
        </p:spPr>
        <p:txBody>
          <a:bodyPr/>
          <a:lstStyle/>
          <a:p>
            <a:r>
              <a:rPr lang="tr-TR" b="1" err="1"/>
              <a:t>Thanks</a:t>
            </a:r>
            <a:r>
              <a:rPr lang="tr-TR" b="1"/>
              <a:t> </a:t>
            </a:r>
            <a:r>
              <a:rPr lang="tr-TR" b="1" err="1"/>
              <a:t>for</a:t>
            </a:r>
            <a:r>
              <a:rPr lang="tr-TR" b="1"/>
              <a:t> </a:t>
            </a:r>
            <a:r>
              <a:rPr lang="tr-TR" b="1" err="1"/>
              <a:t>listening</a:t>
            </a:r>
            <a:endParaRPr lang="tr-TR" b="1"/>
          </a:p>
        </p:txBody>
      </p:sp>
      <p:sp>
        <p:nvSpPr>
          <p:cNvPr id="3" name="Alt Başlık 2">
            <a:extLst>
              <a:ext uri="{FF2B5EF4-FFF2-40B4-BE49-F238E27FC236}">
                <a16:creationId xmlns:a16="http://schemas.microsoft.com/office/drawing/2014/main" id="{2314ED12-3477-40F9-8BE5-7E1D9C4DE68F}"/>
              </a:ext>
            </a:extLst>
          </p:cNvPr>
          <p:cNvSpPr>
            <a:spLocks noGrp="1"/>
          </p:cNvSpPr>
          <p:nvPr>
            <p:ph type="subTitle" idx="1"/>
          </p:nvPr>
        </p:nvSpPr>
        <p:spPr>
          <a:xfrm>
            <a:off x="4308290" y="4405128"/>
            <a:ext cx="6831673" cy="1086237"/>
          </a:xfrm>
        </p:spPr>
        <p:txBody>
          <a:bodyPr vert="horz" lIns="91440" tIns="45720" rIns="91440" bIns="45720" rtlCol="0" anchor="t">
            <a:normAutofit/>
          </a:bodyPr>
          <a:lstStyle/>
          <a:p>
            <a:r>
              <a:rPr lang="tr-TR" i="1"/>
              <a:t>Burak Bora </a:t>
            </a:r>
            <a:r>
              <a:rPr lang="tr-TR" i="1" err="1"/>
              <a:t>Anatolian</a:t>
            </a:r>
            <a:r>
              <a:rPr lang="tr-TR" i="1"/>
              <a:t> </a:t>
            </a:r>
            <a:r>
              <a:rPr lang="tr-TR" i="1" err="1"/>
              <a:t>Highschool</a:t>
            </a:r>
          </a:p>
        </p:txBody>
      </p:sp>
      <p:pic>
        <p:nvPicPr>
          <p:cNvPr id="4" name="Resim 4">
            <a:extLst>
              <a:ext uri="{FF2B5EF4-FFF2-40B4-BE49-F238E27FC236}">
                <a16:creationId xmlns:a16="http://schemas.microsoft.com/office/drawing/2014/main" id="{26D669E8-309F-4831-8C32-ABF46878500C}"/>
              </a:ext>
            </a:extLst>
          </p:cNvPr>
          <p:cNvPicPr>
            <a:picLocks noChangeAspect="1"/>
          </p:cNvPicPr>
          <p:nvPr/>
        </p:nvPicPr>
        <p:blipFill>
          <a:blip r:embed="rId2"/>
          <a:stretch>
            <a:fillRect/>
          </a:stretch>
        </p:blipFill>
        <p:spPr>
          <a:xfrm>
            <a:off x="1498948" y="1786002"/>
            <a:ext cx="3108542" cy="31085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66850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7" descr="su, günbatımı, göl, açık hava içeren bir resim&#10;&#10;Açıklama otomatik olarak oluşturuldu">
            <a:extLst>
              <a:ext uri="{FF2B5EF4-FFF2-40B4-BE49-F238E27FC236}">
                <a16:creationId xmlns:a16="http://schemas.microsoft.com/office/drawing/2014/main" id="{1F978D17-B188-45B8-B770-CADB82D516A2}"/>
              </a:ext>
            </a:extLst>
          </p:cNvPr>
          <p:cNvPicPr>
            <a:picLocks noChangeAspect="1"/>
          </p:cNvPicPr>
          <p:nvPr/>
        </p:nvPicPr>
        <p:blipFill rotWithShape="1">
          <a:blip r:embed="rId2">
            <a:alphaModFix amt="35000"/>
          </a:blip>
          <a:srcRect/>
          <a:stretch/>
        </p:blipFill>
        <p:spPr>
          <a:xfrm>
            <a:off x="-1" y="10"/>
            <a:ext cx="12192001" cy="6857990"/>
          </a:xfrm>
          <a:prstGeom prst="rect">
            <a:avLst/>
          </a:prstGeom>
        </p:spPr>
      </p:pic>
      <p:sp>
        <p:nvSpPr>
          <p:cNvPr id="2" name="Başlık 1">
            <a:extLst>
              <a:ext uri="{FF2B5EF4-FFF2-40B4-BE49-F238E27FC236}">
                <a16:creationId xmlns:a16="http://schemas.microsoft.com/office/drawing/2014/main" id="{31A9C2ED-30E2-49D8-AD8C-A938C6732BFE}"/>
              </a:ext>
            </a:extLst>
          </p:cNvPr>
          <p:cNvSpPr>
            <a:spLocks noGrp="1"/>
          </p:cNvSpPr>
          <p:nvPr>
            <p:ph type="title"/>
          </p:nvPr>
        </p:nvSpPr>
        <p:spPr>
          <a:xfrm>
            <a:off x="1371600" y="685800"/>
            <a:ext cx="9601200" cy="1485900"/>
          </a:xfrm>
        </p:spPr>
        <p:txBody>
          <a:bodyPr vert="horz" lIns="91440" tIns="45720" rIns="91440" bIns="45720" rtlCol="0" anchor="t">
            <a:normAutofit/>
          </a:bodyPr>
          <a:lstStyle/>
          <a:p>
            <a:r>
              <a:rPr lang="en-US" b="1"/>
              <a:t>Project Sponsor :</a:t>
            </a:r>
          </a:p>
        </p:txBody>
      </p:sp>
      <p:sp>
        <p:nvSpPr>
          <p:cNvPr id="6" name="Metin kutusu 5">
            <a:extLst>
              <a:ext uri="{FF2B5EF4-FFF2-40B4-BE49-F238E27FC236}">
                <a16:creationId xmlns:a16="http://schemas.microsoft.com/office/drawing/2014/main" id="{ECEDF5CF-7930-4AA1-9EFD-A444ABAE3691}"/>
              </a:ext>
            </a:extLst>
          </p:cNvPr>
          <p:cNvSpPr txBox="1"/>
          <p:nvPr/>
        </p:nvSpPr>
        <p:spPr>
          <a:xfrm>
            <a:off x="1371600" y="3332184"/>
            <a:ext cx="10363200" cy="260032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83540" indent="-383540" defTabSz="914400">
              <a:lnSpc>
                <a:spcPct val="94000"/>
              </a:lnSpc>
              <a:spcAft>
                <a:spcPts val="200"/>
              </a:spcAft>
              <a:buFont typeface="Franklin Gothic Book" panose="020B0503020102020204" pitchFamily="34" charset="0"/>
            </a:pPr>
            <a:r>
              <a:rPr lang="en-US" sz="2400" dirty="0">
                <a:solidFill>
                  <a:schemeClr val="tx2"/>
                </a:solidFill>
              </a:rPr>
              <a:t>Contributors : </a:t>
            </a:r>
            <a:r>
              <a:rPr lang="en-US" sz="2400" b="1" dirty="0">
                <a:solidFill>
                  <a:schemeClr val="tx2"/>
                </a:solidFill>
              </a:rPr>
              <a:t>Mehmet Akif Yazıcı , Elanur Uysal , Rüzgar </a:t>
            </a:r>
            <a:r>
              <a:rPr lang="en-US" sz="2400" b="1" dirty="0" err="1">
                <a:solidFill>
                  <a:schemeClr val="tx2"/>
                </a:solidFill>
              </a:rPr>
              <a:t>İpci</a:t>
            </a:r>
            <a:r>
              <a:rPr lang="en-US" sz="2400" b="1" dirty="0">
                <a:solidFill>
                  <a:schemeClr val="tx2"/>
                </a:solidFill>
              </a:rPr>
              <a:t> , </a:t>
            </a:r>
            <a:r>
              <a:rPr lang="en-US" sz="2400" b="1" dirty="0" err="1">
                <a:solidFill>
                  <a:schemeClr val="tx2"/>
                </a:solidFill>
              </a:rPr>
              <a:t>Çağla</a:t>
            </a:r>
            <a:r>
              <a:rPr lang="en-US" sz="2400" b="1" dirty="0">
                <a:solidFill>
                  <a:schemeClr val="tx2"/>
                </a:solidFill>
              </a:rPr>
              <a:t> Akdeniz , Ali Burak Bayram</a:t>
            </a:r>
          </a:p>
        </p:txBody>
      </p:sp>
      <p:sp>
        <p:nvSpPr>
          <p:cNvPr id="3" name="Metin kutusu 2">
            <a:extLst>
              <a:ext uri="{FF2B5EF4-FFF2-40B4-BE49-F238E27FC236}">
                <a16:creationId xmlns:a16="http://schemas.microsoft.com/office/drawing/2014/main" id="{11D97C8C-C064-43B6-9084-A09194CC622C}"/>
              </a:ext>
            </a:extLst>
          </p:cNvPr>
          <p:cNvSpPr txBox="1"/>
          <p:nvPr/>
        </p:nvSpPr>
        <p:spPr>
          <a:xfrm>
            <a:off x="1373689" y="1530264"/>
            <a:ext cx="68559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tr-TR" sz="2400" err="1"/>
              <a:t>Teacher</a:t>
            </a:r>
            <a:r>
              <a:rPr lang="tr-TR" sz="2400"/>
              <a:t>  : </a:t>
            </a:r>
            <a:r>
              <a:rPr lang="tr-TR" sz="2400" b="1"/>
              <a:t>Suzan </a:t>
            </a:r>
            <a:r>
              <a:rPr lang="tr-TR" sz="2400" b="1" err="1"/>
              <a:t>Pıçakçı</a:t>
            </a:r>
            <a:endParaRPr lang="tr-TR" sz="2400" b="1"/>
          </a:p>
        </p:txBody>
      </p:sp>
      <p:sp>
        <p:nvSpPr>
          <p:cNvPr id="5" name="Metin kutusu 4">
            <a:extLst>
              <a:ext uri="{FF2B5EF4-FFF2-40B4-BE49-F238E27FC236}">
                <a16:creationId xmlns:a16="http://schemas.microsoft.com/office/drawing/2014/main" id="{00E1A5A4-2293-4DD1-9E22-AF3DE8EEFF41}"/>
              </a:ext>
            </a:extLst>
          </p:cNvPr>
          <p:cNvSpPr txBox="1"/>
          <p:nvPr/>
        </p:nvSpPr>
        <p:spPr>
          <a:xfrm>
            <a:off x="1370426" y="2671306"/>
            <a:ext cx="58120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tr-TR" sz="2400"/>
              <a:t>Editor : </a:t>
            </a:r>
            <a:r>
              <a:rPr lang="tr-TR" sz="2400" b="1"/>
              <a:t>Mehmet Akif Yazıc</a:t>
            </a:r>
            <a:r>
              <a:rPr lang="tr-TR" sz="2400"/>
              <a:t>ı</a:t>
            </a:r>
          </a:p>
        </p:txBody>
      </p:sp>
      <p:sp>
        <p:nvSpPr>
          <p:cNvPr id="4" name="Metin kutusu 3">
            <a:extLst>
              <a:ext uri="{FF2B5EF4-FFF2-40B4-BE49-F238E27FC236}">
                <a16:creationId xmlns:a16="http://schemas.microsoft.com/office/drawing/2014/main" id="{09BEF57D-D370-4B50-8133-0CDC07DE5F15}"/>
              </a:ext>
            </a:extLst>
          </p:cNvPr>
          <p:cNvSpPr txBox="1"/>
          <p:nvPr/>
        </p:nvSpPr>
        <p:spPr>
          <a:xfrm>
            <a:off x="1371600" y="2114550"/>
            <a:ext cx="41529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dirty="0" err="1"/>
              <a:t>Speaker</a:t>
            </a:r>
            <a:r>
              <a:rPr lang="tr-TR" sz="2400" dirty="0"/>
              <a:t> : </a:t>
            </a:r>
            <a:r>
              <a:rPr lang="tr-TR" sz="2400" b="1" dirty="0"/>
              <a:t>Acar Tuna Yılmaz</a:t>
            </a:r>
          </a:p>
        </p:txBody>
      </p:sp>
    </p:spTree>
    <p:extLst>
      <p:ext uri="{BB962C8B-B14F-4D97-AF65-F5344CB8AC3E}">
        <p14:creationId xmlns:p14="http://schemas.microsoft.com/office/powerpoint/2010/main" val="2751138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6">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0DA7E4C-F60A-447C-8205-A671AEC28FE9}"/>
              </a:ext>
            </a:extLst>
          </p:cNvPr>
          <p:cNvSpPr>
            <a:spLocks noGrp="1"/>
          </p:cNvSpPr>
          <p:nvPr>
            <p:ph type="title"/>
          </p:nvPr>
        </p:nvSpPr>
        <p:spPr>
          <a:xfrm>
            <a:off x="5100824" y="685800"/>
            <a:ext cx="6176776" cy="1485900"/>
          </a:xfrm>
        </p:spPr>
        <p:txBody>
          <a:bodyPr vert="horz" lIns="91440" tIns="45720" rIns="91440" bIns="45720" rtlCol="0" anchor="t">
            <a:normAutofit/>
          </a:bodyPr>
          <a:lstStyle/>
          <a:p>
            <a:pPr>
              <a:lnSpc>
                <a:spcPct val="89000"/>
              </a:lnSpc>
            </a:pPr>
            <a:r>
              <a:rPr lang="en-US" sz="4400" cap="all"/>
              <a:t>Who is Fatih Sultan Mehmet?</a:t>
            </a:r>
          </a:p>
        </p:txBody>
      </p:sp>
      <p:pic>
        <p:nvPicPr>
          <p:cNvPr id="5" name="Resim 5" descr="eski, kitap, oturma, fotoğraf içeren bir resim&#10;&#10;Açıklama otomatik olarak oluşturuldu">
            <a:extLst>
              <a:ext uri="{FF2B5EF4-FFF2-40B4-BE49-F238E27FC236}">
                <a16:creationId xmlns:a16="http://schemas.microsoft.com/office/drawing/2014/main" id="{4D590EBB-0B07-4B4E-97DD-DB0674C257F8}"/>
              </a:ext>
            </a:extLst>
          </p:cNvPr>
          <p:cNvPicPr>
            <a:picLocks noGrp="1" noChangeAspect="1"/>
          </p:cNvPicPr>
          <p:nvPr>
            <p:ph idx="1"/>
          </p:nvPr>
        </p:nvPicPr>
        <p:blipFill rotWithShape="1">
          <a:blip r:embed="rId2"/>
          <a:srcRect l="5839" r="7981"/>
          <a:stretch/>
        </p:blipFill>
        <p:spPr>
          <a:xfrm>
            <a:off x="-1" y="10"/>
            <a:ext cx="4373546" cy="6857990"/>
          </a:xfrm>
          <a:prstGeom prst="rect">
            <a:avLst/>
          </a:prstGeom>
        </p:spPr>
      </p:pic>
      <p:sp>
        <p:nvSpPr>
          <p:cNvPr id="24" name="Rectangle 28">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Metin Yer Tutucusu 3">
            <a:extLst>
              <a:ext uri="{FF2B5EF4-FFF2-40B4-BE49-F238E27FC236}">
                <a16:creationId xmlns:a16="http://schemas.microsoft.com/office/drawing/2014/main" id="{58319A09-77F7-43D2-AFAD-922BBD3FF8F4}"/>
              </a:ext>
            </a:extLst>
          </p:cNvPr>
          <p:cNvSpPr>
            <a:spLocks noGrp="1"/>
          </p:cNvSpPr>
          <p:nvPr>
            <p:ph type="body" sz="half" idx="2"/>
          </p:nvPr>
        </p:nvSpPr>
        <p:spPr>
          <a:xfrm>
            <a:off x="5100824" y="2286000"/>
            <a:ext cx="6176776" cy="3581400"/>
          </a:xfrm>
        </p:spPr>
        <p:txBody>
          <a:bodyPr vert="horz" lIns="91440" tIns="45720" rIns="91440" bIns="45720" rtlCol="0" anchor="t">
            <a:normAutofit fontScale="85000" lnSpcReduction="20000"/>
          </a:bodyPr>
          <a:lstStyle/>
          <a:p>
            <a:pPr marL="383540" indent="-383540">
              <a:lnSpc>
                <a:spcPct val="94000"/>
              </a:lnSpc>
              <a:spcAft>
                <a:spcPts val="200"/>
              </a:spcAft>
            </a:pPr>
            <a:r>
              <a:rPr lang="en-US" dirty="0"/>
              <a:t>-</a:t>
            </a:r>
            <a:r>
              <a:rPr lang="en-US" sz="2800" dirty="0"/>
              <a:t> Fatih Sultan Mehmet , as known as Mehmet the Conqueror , was born in 30 March 1432 in Edirne.</a:t>
            </a:r>
          </a:p>
          <a:p>
            <a:pPr marL="383540" indent="-383540">
              <a:lnSpc>
                <a:spcPct val="94000"/>
              </a:lnSpc>
              <a:spcAft>
                <a:spcPts val="200"/>
              </a:spcAft>
            </a:pPr>
            <a:r>
              <a:rPr lang="en-US" sz="2800" dirty="0"/>
              <a:t>- He is the 7th Sultan of the Ottoman Empire.</a:t>
            </a:r>
          </a:p>
          <a:p>
            <a:pPr marL="383540" indent="-383540">
              <a:lnSpc>
                <a:spcPct val="94000"/>
              </a:lnSpc>
              <a:spcAft>
                <a:spcPts val="200"/>
              </a:spcAft>
            </a:pPr>
            <a:r>
              <a:rPr lang="en-US" sz="2800" dirty="0"/>
              <a:t>- He is the son of Murad II and father of Bayezid II.</a:t>
            </a:r>
          </a:p>
          <a:p>
            <a:pPr marL="383540" indent="-383540">
              <a:lnSpc>
                <a:spcPct val="94000"/>
              </a:lnSpc>
              <a:spcAft>
                <a:spcPts val="200"/>
              </a:spcAft>
            </a:pPr>
            <a:r>
              <a:rPr lang="en-US" sz="2800" dirty="0"/>
              <a:t>- He managed the empire in his childhood for a short time because of his father's resignation. He defeated the crusade led by John Hunyadi after the Hungarian incursions into his country broke the conditions of the truce Peace of Szeged.</a:t>
            </a:r>
          </a:p>
        </p:txBody>
      </p:sp>
    </p:spTree>
    <p:extLst>
      <p:ext uri="{BB962C8B-B14F-4D97-AF65-F5344CB8AC3E}">
        <p14:creationId xmlns:p14="http://schemas.microsoft.com/office/powerpoint/2010/main" val="24915890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D7AA7B2-6AF6-4AE5-8D89-FC3D8CB7FA31}"/>
              </a:ext>
            </a:extLst>
          </p:cNvPr>
          <p:cNvSpPr>
            <a:spLocks noGrp="1"/>
          </p:cNvSpPr>
          <p:nvPr>
            <p:ph idx="1"/>
          </p:nvPr>
        </p:nvSpPr>
        <p:spPr>
          <a:xfrm>
            <a:off x="878689" y="939451"/>
            <a:ext cx="5793475" cy="1765127"/>
          </a:xfrm>
        </p:spPr>
        <p:txBody>
          <a:bodyPr vert="horz" lIns="91440" tIns="45720" rIns="91440" bIns="45720" rtlCol="0" anchor="t">
            <a:noAutofit/>
          </a:bodyPr>
          <a:lstStyle/>
          <a:p>
            <a:pPr marL="285750" indent="-285750">
              <a:spcBef>
                <a:spcPts val="0"/>
              </a:spcBef>
              <a:spcAft>
                <a:spcPts val="600"/>
              </a:spcAft>
            </a:pPr>
            <a:r>
              <a:rPr lang="en-US" sz="2400">
                <a:ea typeface="+mn-lt"/>
                <a:cs typeface="+mn-lt"/>
              </a:rPr>
              <a:t>- Then his father died and Mehmed II ascended the throne again in 1451. He strengthened the Ottoman navy and made preparations to attack Constantinople. At the age of 21, he conquered Constantinople (modern-day Istanbul) and brought an end to the Byzantine Empire.</a:t>
            </a:r>
          </a:p>
          <a:p>
            <a:pPr marL="285750" indent="-285750">
              <a:spcBef>
                <a:spcPts val="0"/>
              </a:spcBef>
              <a:spcAft>
                <a:spcPts val="600"/>
              </a:spcAft>
            </a:pPr>
            <a:r>
              <a:rPr lang="en-US" sz="2400">
                <a:ea typeface="+mn-lt"/>
                <a:cs typeface="+mn-lt"/>
              </a:rPr>
              <a:t>- Mehmet started a new expedition towards Anatolia in 1481. But he fell ill at the beginning of the road and died on May 3 , 1481 at the age of 49. People think he died because of Gout. But some rumors say he died by poisoning.</a:t>
            </a:r>
          </a:p>
          <a:p>
            <a:pPr marL="383540" indent="-383540"/>
            <a:endParaRPr lang="tr-TR"/>
          </a:p>
        </p:txBody>
      </p:sp>
      <p:sp>
        <p:nvSpPr>
          <p:cNvPr id="26" name="Rectangle 25">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Resim 4" descr="kişi, adam, giyme, genç içeren bir resim&#10;&#10;Açıklama otomatik olarak oluşturuldu">
            <a:extLst>
              <a:ext uri="{FF2B5EF4-FFF2-40B4-BE49-F238E27FC236}">
                <a16:creationId xmlns:a16="http://schemas.microsoft.com/office/drawing/2014/main" id="{7204F2B7-2D49-49E9-A3D1-C62D5F392354}"/>
              </a:ext>
            </a:extLst>
          </p:cNvPr>
          <p:cNvPicPr>
            <a:picLocks noChangeAspect="1"/>
          </p:cNvPicPr>
          <p:nvPr/>
        </p:nvPicPr>
        <p:blipFill rotWithShape="1">
          <a:blip r:embed="rId2"/>
          <a:srcRect l="21127" r="37470" b="-1"/>
          <a:stretch/>
        </p:blipFill>
        <p:spPr>
          <a:xfrm>
            <a:off x="7612260" y="10"/>
            <a:ext cx="4579739" cy="6857990"/>
          </a:xfrm>
          <a:prstGeom prst="rect">
            <a:avLst/>
          </a:prstGeom>
        </p:spPr>
      </p:pic>
    </p:spTree>
    <p:extLst>
      <p:ext uri="{BB962C8B-B14F-4D97-AF65-F5344CB8AC3E}">
        <p14:creationId xmlns:p14="http://schemas.microsoft.com/office/powerpoint/2010/main" val="32336090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8" descr="bina, açık hava, insanlar, eski içeren bir resim&#10;&#10;Açıklama otomatik olarak oluşturuldu">
            <a:extLst>
              <a:ext uri="{FF2B5EF4-FFF2-40B4-BE49-F238E27FC236}">
                <a16:creationId xmlns:a16="http://schemas.microsoft.com/office/drawing/2014/main" id="{C83D4CB5-0E55-446B-9D16-0A897E1AE665}"/>
              </a:ext>
            </a:extLst>
          </p:cNvPr>
          <p:cNvPicPr>
            <a:picLocks noChangeAspect="1"/>
          </p:cNvPicPr>
          <p:nvPr/>
        </p:nvPicPr>
        <p:blipFill rotWithShape="1">
          <a:blip r:embed="rId2"/>
          <a:srcRect l="15858" r="2365" b="1"/>
          <a:stretch/>
        </p:blipFill>
        <p:spPr>
          <a:xfrm>
            <a:off x="20" y="-1"/>
            <a:ext cx="12191980" cy="6858000"/>
          </a:xfrm>
          <a:prstGeom prst="rect">
            <a:avLst/>
          </a:prstGeom>
        </p:spPr>
      </p:pic>
      <p:sp>
        <p:nvSpPr>
          <p:cNvPr id="19" name="Rectangle 18">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Başlık 1">
            <a:extLst>
              <a:ext uri="{FF2B5EF4-FFF2-40B4-BE49-F238E27FC236}">
                <a16:creationId xmlns:a16="http://schemas.microsoft.com/office/drawing/2014/main" id="{48234ACA-1D22-48B8-9C0A-C56CCD45262A}"/>
              </a:ext>
            </a:extLst>
          </p:cNvPr>
          <p:cNvSpPr>
            <a:spLocks noGrp="1"/>
          </p:cNvSpPr>
          <p:nvPr>
            <p:ph type="title"/>
          </p:nvPr>
        </p:nvSpPr>
        <p:spPr>
          <a:xfrm>
            <a:off x="1885959" y="2185352"/>
            <a:ext cx="4891887" cy="1025935"/>
          </a:xfrm>
        </p:spPr>
        <p:txBody>
          <a:bodyPr anchor="ctr">
            <a:normAutofit/>
          </a:bodyPr>
          <a:lstStyle/>
          <a:p>
            <a:r>
              <a:rPr lang="tr-TR" sz="3600"/>
              <a:t>His education :</a:t>
            </a:r>
          </a:p>
        </p:txBody>
      </p:sp>
      <p:sp>
        <p:nvSpPr>
          <p:cNvPr id="3" name="İçerik Yer Tutucusu 2">
            <a:extLst>
              <a:ext uri="{FF2B5EF4-FFF2-40B4-BE49-F238E27FC236}">
                <a16:creationId xmlns:a16="http://schemas.microsoft.com/office/drawing/2014/main" id="{78F9631A-63F9-49B6-9733-189276E1EA75}"/>
              </a:ext>
            </a:extLst>
          </p:cNvPr>
          <p:cNvSpPr>
            <a:spLocks noGrp="1"/>
          </p:cNvSpPr>
          <p:nvPr>
            <p:ph idx="1"/>
          </p:nvPr>
        </p:nvSpPr>
        <p:spPr>
          <a:xfrm>
            <a:off x="1583246" y="2960766"/>
            <a:ext cx="5497313" cy="2444065"/>
          </a:xfrm>
        </p:spPr>
        <p:txBody>
          <a:bodyPr vert="horz" lIns="91440" tIns="45720" rIns="91440" bIns="45720" rtlCol="0" anchor="t">
            <a:noAutofit/>
          </a:bodyPr>
          <a:lstStyle/>
          <a:p>
            <a:pPr marL="383540" indent="-383540"/>
            <a:r>
              <a:rPr lang="tr-TR" sz="1600">
                <a:ea typeface="+mn-lt"/>
                <a:cs typeface="+mn-lt"/>
              </a:rPr>
              <a:t>Fatih Sultan Mehmet </a:t>
            </a:r>
            <a:r>
              <a:rPr lang="tr-TR" sz="1600" err="1">
                <a:ea typeface="+mn-lt"/>
                <a:cs typeface="+mn-lt"/>
              </a:rPr>
              <a:t>received</a:t>
            </a:r>
            <a:r>
              <a:rPr lang="tr-TR" sz="1600">
                <a:ea typeface="+mn-lt"/>
                <a:cs typeface="+mn-lt"/>
              </a:rPr>
              <a:t> a </a:t>
            </a:r>
            <a:r>
              <a:rPr lang="tr-TR" sz="1600" err="1">
                <a:ea typeface="+mn-lt"/>
                <a:cs typeface="+mn-lt"/>
              </a:rPr>
              <a:t>high</a:t>
            </a:r>
            <a:r>
              <a:rPr lang="tr-TR" sz="1600">
                <a:ea typeface="+mn-lt"/>
                <a:cs typeface="+mn-lt"/>
              </a:rPr>
              <a:t> </a:t>
            </a:r>
            <a:r>
              <a:rPr lang="tr-TR" sz="1600" err="1">
                <a:ea typeface="+mn-lt"/>
                <a:cs typeface="+mn-lt"/>
              </a:rPr>
              <a:t>degree</a:t>
            </a:r>
            <a:r>
              <a:rPr lang="tr-TR" sz="1600">
                <a:ea typeface="+mn-lt"/>
                <a:cs typeface="+mn-lt"/>
              </a:rPr>
              <a:t> of </a:t>
            </a:r>
            <a:r>
              <a:rPr lang="tr-TR" sz="1600" err="1">
                <a:ea typeface="+mn-lt"/>
                <a:cs typeface="+mn-lt"/>
              </a:rPr>
              <a:t>religion</a:t>
            </a:r>
            <a:r>
              <a:rPr lang="tr-TR" sz="1600">
                <a:ea typeface="+mn-lt"/>
                <a:cs typeface="+mn-lt"/>
              </a:rPr>
              <a:t> </a:t>
            </a:r>
            <a:r>
              <a:rPr lang="tr-TR" sz="1600" err="1">
                <a:ea typeface="+mn-lt"/>
                <a:cs typeface="+mn-lt"/>
              </a:rPr>
              <a:t>and</a:t>
            </a:r>
            <a:r>
              <a:rPr lang="tr-TR" sz="1600">
                <a:ea typeface="+mn-lt"/>
                <a:cs typeface="+mn-lt"/>
              </a:rPr>
              <a:t> </a:t>
            </a:r>
            <a:r>
              <a:rPr lang="tr-TR" sz="1600" err="1">
                <a:ea typeface="+mn-lt"/>
                <a:cs typeface="+mn-lt"/>
              </a:rPr>
              <a:t>science</a:t>
            </a:r>
            <a:r>
              <a:rPr lang="tr-TR" sz="1600">
                <a:ea typeface="+mn-lt"/>
                <a:cs typeface="+mn-lt"/>
              </a:rPr>
              <a:t> </a:t>
            </a:r>
            <a:r>
              <a:rPr lang="tr-TR" sz="1600" err="1">
                <a:ea typeface="+mn-lt"/>
                <a:cs typeface="+mn-lt"/>
              </a:rPr>
              <a:t>education</a:t>
            </a:r>
            <a:r>
              <a:rPr lang="tr-TR" sz="1600">
                <a:ea typeface="+mn-lt"/>
                <a:cs typeface="+mn-lt"/>
              </a:rPr>
              <a:t> since </a:t>
            </a:r>
            <a:r>
              <a:rPr lang="tr-TR" sz="1600" err="1">
                <a:ea typeface="+mn-lt"/>
                <a:cs typeface="+mn-lt"/>
              </a:rPr>
              <a:t>childhood</a:t>
            </a:r>
            <a:r>
              <a:rPr lang="tr-TR" sz="1600">
                <a:ea typeface="+mn-lt"/>
                <a:cs typeface="+mn-lt"/>
              </a:rPr>
              <a:t>. </a:t>
            </a:r>
            <a:r>
              <a:rPr lang="tr-TR" sz="1600" err="1">
                <a:ea typeface="+mn-lt"/>
                <a:cs typeface="+mn-lt"/>
              </a:rPr>
              <a:t>In</a:t>
            </a:r>
            <a:r>
              <a:rPr lang="tr-TR" sz="1600">
                <a:ea typeface="+mn-lt"/>
                <a:cs typeface="+mn-lt"/>
              </a:rPr>
              <a:t> </a:t>
            </a:r>
            <a:r>
              <a:rPr lang="tr-TR" sz="1600" err="1">
                <a:ea typeface="+mn-lt"/>
                <a:cs typeface="+mn-lt"/>
              </a:rPr>
              <a:t>fact</a:t>
            </a:r>
            <a:r>
              <a:rPr lang="tr-TR" sz="1600">
                <a:ea typeface="+mn-lt"/>
                <a:cs typeface="+mn-lt"/>
              </a:rPr>
              <a:t>, He had </a:t>
            </a:r>
            <a:r>
              <a:rPr lang="tr-TR" sz="1600" err="1">
                <a:ea typeface="+mn-lt"/>
                <a:cs typeface="+mn-lt"/>
              </a:rPr>
              <a:t>the</a:t>
            </a:r>
            <a:r>
              <a:rPr lang="tr-TR" sz="1600">
                <a:ea typeface="+mn-lt"/>
                <a:cs typeface="+mn-lt"/>
              </a:rPr>
              <a:t> </a:t>
            </a:r>
            <a:r>
              <a:rPr lang="tr-TR" sz="1600" err="1">
                <a:ea typeface="+mn-lt"/>
                <a:cs typeface="+mn-lt"/>
              </a:rPr>
              <a:t>necessary</a:t>
            </a:r>
            <a:r>
              <a:rPr lang="tr-TR" sz="1600">
                <a:ea typeface="+mn-lt"/>
                <a:cs typeface="+mn-lt"/>
              </a:rPr>
              <a:t> </a:t>
            </a:r>
            <a:r>
              <a:rPr lang="tr-TR" sz="1600" err="1">
                <a:ea typeface="+mn-lt"/>
                <a:cs typeface="+mn-lt"/>
              </a:rPr>
              <a:t>military</a:t>
            </a:r>
            <a:r>
              <a:rPr lang="tr-TR" sz="1600">
                <a:ea typeface="+mn-lt"/>
                <a:cs typeface="+mn-lt"/>
              </a:rPr>
              <a:t> </a:t>
            </a:r>
            <a:r>
              <a:rPr lang="tr-TR" sz="1600" err="1">
                <a:ea typeface="+mn-lt"/>
                <a:cs typeface="+mn-lt"/>
              </a:rPr>
              <a:t>knowledge</a:t>
            </a:r>
            <a:r>
              <a:rPr lang="tr-TR" sz="1600">
                <a:ea typeface="+mn-lt"/>
                <a:cs typeface="+mn-lt"/>
              </a:rPr>
              <a:t> </a:t>
            </a:r>
            <a:r>
              <a:rPr lang="tr-TR" sz="1600" err="1">
                <a:ea typeface="+mn-lt"/>
                <a:cs typeface="+mn-lt"/>
              </a:rPr>
              <a:t>and</a:t>
            </a:r>
            <a:r>
              <a:rPr lang="tr-TR" sz="1600">
                <a:ea typeface="+mn-lt"/>
                <a:cs typeface="+mn-lt"/>
              </a:rPr>
              <a:t> </a:t>
            </a:r>
            <a:r>
              <a:rPr lang="tr-TR" sz="1600" err="1">
                <a:ea typeface="+mn-lt"/>
                <a:cs typeface="+mn-lt"/>
              </a:rPr>
              <a:t>skills</a:t>
            </a:r>
            <a:r>
              <a:rPr lang="tr-TR" sz="1600">
                <a:ea typeface="+mn-lt"/>
                <a:cs typeface="+mn-lt"/>
              </a:rPr>
              <a:t>. He </a:t>
            </a:r>
            <a:r>
              <a:rPr lang="tr-TR" sz="1600" err="1">
                <a:ea typeface="+mn-lt"/>
                <a:cs typeface="+mn-lt"/>
              </a:rPr>
              <a:t>knew</a:t>
            </a:r>
            <a:r>
              <a:rPr lang="tr-TR" sz="1600">
                <a:ea typeface="+mn-lt"/>
                <a:cs typeface="+mn-lt"/>
              </a:rPr>
              <a:t> </a:t>
            </a:r>
            <a:r>
              <a:rPr lang="tr-TR" sz="1600" err="1">
                <a:ea typeface="+mn-lt"/>
                <a:cs typeface="+mn-lt"/>
              </a:rPr>
              <a:t>more</a:t>
            </a:r>
            <a:r>
              <a:rPr lang="tr-TR" sz="1600">
                <a:ea typeface="+mn-lt"/>
                <a:cs typeface="+mn-lt"/>
              </a:rPr>
              <a:t> </a:t>
            </a:r>
            <a:r>
              <a:rPr lang="tr-TR" sz="1600" err="1">
                <a:ea typeface="+mn-lt"/>
                <a:cs typeface="+mn-lt"/>
              </a:rPr>
              <a:t>than</a:t>
            </a:r>
            <a:r>
              <a:rPr lang="tr-TR" sz="1600">
                <a:ea typeface="+mn-lt"/>
                <a:cs typeface="+mn-lt"/>
              </a:rPr>
              <a:t> </a:t>
            </a:r>
            <a:r>
              <a:rPr lang="tr-TR" sz="1600" err="1">
                <a:ea typeface="+mn-lt"/>
                <a:cs typeface="+mn-lt"/>
              </a:rPr>
              <a:t>one</a:t>
            </a:r>
            <a:r>
              <a:rPr lang="tr-TR" sz="1600">
                <a:ea typeface="+mn-lt"/>
                <a:cs typeface="+mn-lt"/>
              </a:rPr>
              <a:t> </a:t>
            </a:r>
            <a:r>
              <a:rPr lang="tr-TR" sz="1600" err="1">
                <a:ea typeface="+mn-lt"/>
                <a:cs typeface="+mn-lt"/>
              </a:rPr>
              <a:t>language</a:t>
            </a:r>
            <a:r>
              <a:rPr lang="tr-TR" sz="1600">
                <a:ea typeface="+mn-lt"/>
                <a:cs typeface="+mn-lt"/>
              </a:rPr>
              <a:t> . </a:t>
            </a:r>
            <a:r>
              <a:rPr lang="tr-TR" sz="1600" err="1">
                <a:ea typeface="+mn-lt"/>
                <a:cs typeface="+mn-lt"/>
              </a:rPr>
              <a:t>For</a:t>
            </a:r>
            <a:r>
              <a:rPr lang="tr-TR" sz="1600">
                <a:ea typeface="+mn-lt"/>
                <a:cs typeface="+mn-lt"/>
              </a:rPr>
              <a:t> </a:t>
            </a:r>
            <a:r>
              <a:rPr lang="tr-TR" sz="1600" err="1">
                <a:ea typeface="+mn-lt"/>
                <a:cs typeface="+mn-lt"/>
              </a:rPr>
              <a:t>example</a:t>
            </a:r>
            <a:r>
              <a:rPr lang="tr-TR" sz="1600">
                <a:ea typeface="+mn-lt"/>
                <a:cs typeface="+mn-lt"/>
              </a:rPr>
              <a:t>; </a:t>
            </a:r>
            <a:r>
              <a:rPr lang="tr-TR" sz="1600" err="1">
                <a:ea typeface="+mn-lt"/>
                <a:cs typeface="+mn-lt"/>
              </a:rPr>
              <a:t>Arabic</a:t>
            </a:r>
            <a:r>
              <a:rPr lang="tr-TR" sz="1600">
                <a:ea typeface="+mn-lt"/>
                <a:cs typeface="+mn-lt"/>
              </a:rPr>
              <a:t> </a:t>
            </a:r>
            <a:r>
              <a:rPr lang="tr-TR" sz="1600" err="1">
                <a:ea typeface="+mn-lt"/>
                <a:cs typeface="+mn-lt"/>
              </a:rPr>
              <a:t>and</a:t>
            </a:r>
            <a:r>
              <a:rPr lang="tr-TR" sz="1600">
                <a:ea typeface="+mn-lt"/>
                <a:cs typeface="+mn-lt"/>
              </a:rPr>
              <a:t> </a:t>
            </a:r>
            <a:r>
              <a:rPr lang="tr-TR" sz="1600" err="1">
                <a:ea typeface="+mn-lt"/>
                <a:cs typeface="+mn-lt"/>
              </a:rPr>
              <a:t>Persian</a:t>
            </a:r>
            <a:r>
              <a:rPr lang="tr-TR" sz="1600">
                <a:ea typeface="+mn-lt"/>
                <a:cs typeface="+mn-lt"/>
              </a:rPr>
              <a:t>. He had </a:t>
            </a:r>
            <a:r>
              <a:rPr lang="tr-TR" sz="1600" err="1">
                <a:ea typeface="+mn-lt"/>
                <a:cs typeface="+mn-lt"/>
              </a:rPr>
              <a:t>big</a:t>
            </a:r>
            <a:r>
              <a:rPr lang="tr-TR" sz="1600">
                <a:ea typeface="+mn-lt"/>
                <a:cs typeface="+mn-lt"/>
              </a:rPr>
              <a:t> </a:t>
            </a:r>
            <a:r>
              <a:rPr lang="tr-TR" sz="1600" err="1">
                <a:ea typeface="+mn-lt"/>
                <a:cs typeface="+mn-lt"/>
              </a:rPr>
              <a:t>library</a:t>
            </a:r>
            <a:r>
              <a:rPr lang="tr-TR" sz="1600">
                <a:ea typeface="+mn-lt"/>
                <a:cs typeface="+mn-lt"/>
              </a:rPr>
              <a:t> </a:t>
            </a:r>
            <a:r>
              <a:rPr lang="tr-TR" sz="1600" err="1">
                <a:ea typeface="+mn-lt"/>
                <a:cs typeface="+mn-lt"/>
              </a:rPr>
              <a:t>and</a:t>
            </a:r>
            <a:r>
              <a:rPr lang="tr-TR" sz="1600">
                <a:ea typeface="+mn-lt"/>
                <a:cs typeface="+mn-lt"/>
              </a:rPr>
              <a:t> </a:t>
            </a:r>
            <a:r>
              <a:rPr lang="tr-TR" sz="1600" err="1">
                <a:ea typeface="+mn-lt"/>
                <a:cs typeface="+mn-lt"/>
              </a:rPr>
              <a:t>many</a:t>
            </a:r>
            <a:r>
              <a:rPr lang="tr-TR" sz="1600">
                <a:ea typeface="+mn-lt"/>
                <a:cs typeface="+mn-lt"/>
              </a:rPr>
              <a:t> </a:t>
            </a:r>
            <a:r>
              <a:rPr lang="tr-TR" sz="1600" err="1">
                <a:ea typeface="+mn-lt"/>
                <a:cs typeface="+mn-lt"/>
              </a:rPr>
              <a:t>kinds</a:t>
            </a:r>
            <a:r>
              <a:rPr lang="tr-TR" sz="1600">
                <a:ea typeface="+mn-lt"/>
                <a:cs typeface="+mn-lt"/>
              </a:rPr>
              <a:t> of </a:t>
            </a:r>
            <a:r>
              <a:rPr lang="tr-TR" sz="1600" err="1">
                <a:ea typeface="+mn-lt"/>
                <a:cs typeface="+mn-lt"/>
              </a:rPr>
              <a:t>book</a:t>
            </a:r>
            <a:r>
              <a:rPr lang="tr-TR" sz="1600">
                <a:ea typeface="+mn-lt"/>
                <a:cs typeface="+mn-lt"/>
              </a:rPr>
              <a:t>. </a:t>
            </a:r>
            <a:r>
              <a:rPr lang="tr-TR" sz="1600" err="1">
                <a:ea typeface="+mn-lt"/>
                <a:cs typeface="+mn-lt"/>
              </a:rPr>
              <a:t>Also</a:t>
            </a:r>
            <a:r>
              <a:rPr lang="tr-TR" sz="1600">
                <a:ea typeface="+mn-lt"/>
                <a:cs typeface="+mn-lt"/>
              </a:rPr>
              <a:t> , Fatih Sultan Mehmet </a:t>
            </a:r>
            <a:r>
              <a:rPr lang="tr-TR" sz="1600" err="1">
                <a:ea typeface="+mn-lt"/>
                <a:cs typeface="+mn-lt"/>
              </a:rPr>
              <a:t>interested</a:t>
            </a:r>
            <a:r>
              <a:rPr lang="tr-TR" sz="1600">
                <a:ea typeface="+mn-lt"/>
                <a:cs typeface="+mn-lt"/>
              </a:rPr>
              <a:t> in </a:t>
            </a:r>
            <a:r>
              <a:rPr lang="tr-TR" sz="1600" err="1">
                <a:ea typeface="+mn-lt"/>
                <a:cs typeface="+mn-lt"/>
              </a:rPr>
              <a:t>firearms</a:t>
            </a:r>
            <a:r>
              <a:rPr lang="tr-TR" sz="1600">
                <a:ea typeface="+mn-lt"/>
                <a:cs typeface="+mn-lt"/>
              </a:rPr>
              <a:t> </a:t>
            </a:r>
            <a:r>
              <a:rPr lang="tr-TR" sz="1600" err="1">
                <a:ea typeface="+mn-lt"/>
                <a:cs typeface="+mn-lt"/>
              </a:rPr>
              <a:t>and</a:t>
            </a:r>
            <a:r>
              <a:rPr lang="tr-TR" sz="1600">
                <a:ea typeface="+mn-lt"/>
                <a:cs typeface="+mn-lt"/>
              </a:rPr>
              <a:t> he </a:t>
            </a:r>
            <a:r>
              <a:rPr lang="tr-TR" sz="1600" err="1">
                <a:ea typeface="+mn-lt"/>
                <a:cs typeface="+mn-lt"/>
              </a:rPr>
              <a:t>made</a:t>
            </a:r>
            <a:r>
              <a:rPr lang="tr-TR" sz="1600">
                <a:ea typeface="+mn-lt"/>
                <a:cs typeface="+mn-lt"/>
              </a:rPr>
              <a:t> </a:t>
            </a:r>
            <a:r>
              <a:rPr lang="tr-TR" sz="1600" err="1">
                <a:ea typeface="+mn-lt"/>
                <a:cs typeface="+mn-lt"/>
              </a:rPr>
              <a:t>the</a:t>
            </a:r>
            <a:r>
              <a:rPr lang="tr-TR" sz="1600">
                <a:ea typeface="+mn-lt"/>
                <a:cs typeface="+mn-lt"/>
              </a:rPr>
              <a:t> </a:t>
            </a:r>
            <a:r>
              <a:rPr lang="tr-TR" sz="1600" err="1">
                <a:ea typeface="+mn-lt"/>
                <a:cs typeface="+mn-lt"/>
              </a:rPr>
              <a:t>drawings</a:t>
            </a:r>
            <a:r>
              <a:rPr lang="tr-TR" sz="1600">
                <a:ea typeface="+mn-lt"/>
                <a:cs typeface="+mn-lt"/>
              </a:rPr>
              <a:t> of </a:t>
            </a:r>
            <a:r>
              <a:rPr lang="tr-TR" sz="1600" err="1">
                <a:ea typeface="+mn-lt"/>
                <a:cs typeface="+mn-lt"/>
              </a:rPr>
              <a:t>the</a:t>
            </a:r>
            <a:r>
              <a:rPr lang="tr-TR" sz="1600">
                <a:ea typeface="+mn-lt"/>
                <a:cs typeface="+mn-lt"/>
              </a:rPr>
              <a:t> </a:t>
            </a:r>
            <a:r>
              <a:rPr lang="tr-TR" sz="1600" err="1">
                <a:ea typeface="+mn-lt"/>
                <a:cs typeface="+mn-lt"/>
              </a:rPr>
              <a:t>first</a:t>
            </a:r>
            <a:r>
              <a:rPr lang="tr-TR" sz="1600">
                <a:ea typeface="+mn-lt"/>
                <a:cs typeface="+mn-lt"/>
              </a:rPr>
              <a:t> </a:t>
            </a:r>
            <a:r>
              <a:rPr lang="tr-TR" sz="1600" err="1">
                <a:ea typeface="+mn-lt"/>
                <a:cs typeface="+mn-lt"/>
              </a:rPr>
              <a:t>air</a:t>
            </a:r>
            <a:r>
              <a:rPr lang="tr-TR" sz="1600">
                <a:ea typeface="+mn-lt"/>
                <a:cs typeface="+mn-lt"/>
              </a:rPr>
              <a:t> </a:t>
            </a:r>
            <a:r>
              <a:rPr lang="tr-TR" sz="1600" err="1">
                <a:ea typeface="+mn-lt"/>
                <a:cs typeface="+mn-lt"/>
              </a:rPr>
              <a:t>cannon</a:t>
            </a:r>
            <a:r>
              <a:rPr lang="tr-TR" sz="1600">
                <a:ea typeface="+mn-lt"/>
                <a:cs typeface="+mn-lt"/>
              </a:rPr>
              <a:t> in </a:t>
            </a:r>
            <a:r>
              <a:rPr lang="tr-TR" sz="1600" err="1">
                <a:ea typeface="+mn-lt"/>
                <a:cs typeface="+mn-lt"/>
              </a:rPr>
              <a:t>history</a:t>
            </a:r>
            <a:r>
              <a:rPr lang="tr-TR" sz="1600">
                <a:ea typeface="+mn-lt"/>
                <a:cs typeface="+mn-lt"/>
              </a:rPr>
              <a:t>. He </a:t>
            </a:r>
            <a:r>
              <a:rPr lang="tr-TR" sz="1600" err="1">
                <a:ea typeface="+mn-lt"/>
                <a:cs typeface="+mn-lt"/>
              </a:rPr>
              <a:t>was</a:t>
            </a:r>
            <a:r>
              <a:rPr lang="tr-TR" sz="1600">
                <a:ea typeface="+mn-lt"/>
                <a:cs typeface="+mn-lt"/>
              </a:rPr>
              <a:t> </a:t>
            </a:r>
            <a:r>
              <a:rPr lang="tr-TR" sz="1600" err="1">
                <a:ea typeface="+mn-lt"/>
                <a:cs typeface="+mn-lt"/>
              </a:rPr>
              <a:t>someone</a:t>
            </a:r>
            <a:r>
              <a:rPr lang="tr-TR" sz="1600">
                <a:ea typeface="+mn-lt"/>
                <a:cs typeface="+mn-lt"/>
              </a:rPr>
              <a:t> </a:t>
            </a:r>
            <a:r>
              <a:rPr lang="tr-TR" sz="1600" err="1">
                <a:ea typeface="+mn-lt"/>
                <a:cs typeface="+mn-lt"/>
              </a:rPr>
              <a:t>who</a:t>
            </a:r>
            <a:r>
              <a:rPr lang="tr-TR" sz="1600">
                <a:ea typeface="+mn-lt"/>
                <a:cs typeface="+mn-lt"/>
              </a:rPr>
              <a:t> </a:t>
            </a:r>
            <a:r>
              <a:rPr lang="tr-TR" sz="1600" err="1">
                <a:ea typeface="+mn-lt"/>
                <a:cs typeface="+mn-lt"/>
              </a:rPr>
              <a:t>gave</a:t>
            </a:r>
            <a:r>
              <a:rPr lang="tr-TR" sz="1600">
                <a:ea typeface="+mn-lt"/>
                <a:cs typeface="+mn-lt"/>
              </a:rPr>
              <a:t> </a:t>
            </a:r>
            <a:r>
              <a:rPr lang="tr-TR" sz="1600" err="1">
                <a:ea typeface="+mn-lt"/>
                <a:cs typeface="+mn-lt"/>
              </a:rPr>
              <a:t>importance</a:t>
            </a:r>
            <a:r>
              <a:rPr lang="tr-TR" sz="1600">
                <a:ea typeface="+mn-lt"/>
                <a:cs typeface="+mn-lt"/>
              </a:rPr>
              <a:t> </a:t>
            </a:r>
            <a:r>
              <a:rPr lang="tr-TR" sz="1600" err="1">
                <a:ea typeface="+mn-lt"/>
                <a:cs typeface="+mn-lt"/>
              </a:rPr>
              <a:t>to</a:t>
            </a:r>
            <a:r>
              <a:rPr lang="tr-TR" sz="1600">
                <a:ea typeface="+mn-lt"/>
                <a:cs typeface="+mn-lt"/>
              </a:rPr>
              <a:t> </a:t>
            </a:r>
            <a:r>
              <a:rPr lang="tr-TR" sz="1600" err="1">
                <a:ea typeface="+mn-lt"/>
                <a:cs typeface="+mn-lt"/>
              </a:rPr>
              <a:t>education</a:t>
            </a:r>
            <a:r>
              <a:rPr lang="tr-TR" sz="1600">
                <a:ea typeface="+mn-lt"/>
                <a:cs typeface="+mn-lt"/>
              </a:rPr>
              <a:t>. Fatih Sultan Mehmet </a:t>
            </a:r>
            <a:r>
              <a:rPr lang="tr-TR" sz="1600" err="1">
                <a:ea typeface="+mn-lt"/>
                <a:cs typeface="+mn-lt"/>
              </a:rPr>
              <a:t>founded</a:t>
            </a:r>
            <a:r>
              <a:rPr lang="tr-TR" sz="1600">
                <a:ea typeface="+mn-lt"/>
                <a:cs typeface="+mn-lt"/>
              </a:rPr>
              <a:t> </a:t>
            </a:r>
            <a:r>
              <a:rPr lang="tr-TR" sz="1600" err="1">
                <a:ea typeface="+mn-lt"/>
                <a:cs typeface="+mn-lt"/>
              </a:rPr>
              <a:t>Shan</a:t>
            </a:r>
            <a:r>
              <a:rPr lang="tr-TR" sz="1600">
                <a:ea typeface="+mn-lt"/>
                <a:cs typeface="+mn-lt"/>
              </a:rPr>
              <a:t>-ı Seman </a:t>
            </a:r>
            <a:r>
              <a:rPr lang="tr-TR" sz="1600" err="1">
                <a:ea typeface="+mn-lt"/>
                <a:cs typeface="+mn-lt"/>
              </a:rPr>
              <a:t>where</a:t>
            </a:r>
            <a:r>
              <a:rPr lang="tr-TR" sz="1600">
                <a:ea typeface="+mn-lt"/>
                <a:cs typeface="+mn-lt"/>
              </a:rPr>
              <a:t> is </a:t>
            </a:r>
            <a:r>
              <a:rPr lang="tr-TR" sz="1600" err="1">
                <a:ea typeface="+mn-lt"/>
                <a:cs typeface="+mn-lt"/>
              </a:rPr>
              <a:t>one</a:t>
            </a:r>
            <a:r>
              <a:rPr lang="tr-TR" sz="1600">
                <a:ea typeface="+mn-lt"/>
                <a:cs typeface="+mn-lt"/>
              </a:rPr>
              <a:t> of </a:t>
            </a:r>
            <a:r>
              <a:rPr lang="tr-TR" sz="1600" err="1">
                <a:ea typeface="+mn-lt"/>
                <a:cs typeface="+mn-lt"/>
              </a:rPr>
              <a:t>the</a:t>
            </a:r>
            <a:r>
              <a:rPr lang="tr-TR" sz="1600">
                <a:ea typeface="+mn-lt"/>
                <a:cs typeface="+mn-lt"/>
              </a:rPr>
              <a:t> </a:t>
            </a:r>
            <a:r>
              <a:rPr lang="tr-TR" sz="1600" err="1">
                <a:ea typeface="+mn-lt"/>
                <a:cs typeface="+mn-lt"/>
              </a:rPr>
              <a:t>oldest</a:t>
            </a:r>
            <a:r>
              <a:rPr lang="tr-TR" sz="1600">
                <a:ea typeface="+mn-lt"/>
                <a:cs typeface="+mn-lt"/>
              </a:rPr>
              <a:t> </a:t>
            </a:r>
            <a:r>
              <a:rPr lang="tr-TR" sz="1600" err="1">
                <a:ea typeface="+mn-lt"/>
                <a:cs typeface="+mn-lt"/>
              </a:rPr>
              <a:t>known</a:t>
            </a:r>
            <a:r>
              <a:rPr lang="tr-TR" sz="1600">
                <a:ea typeface="+mn-lt"/>
                <a:cs typeface="+mn-lt"/>
              </a:rPr>
              <a:t> </a:t>
            </a:r>
            <a:r>
              <a:rPr lang="tr-TR" sz="1600" err="1">
                <a:ea typeface="+mn-lt"/>
                <a:cs typeface="+mn-lt"/>
              </a:rPr>
              <a:t>university</a:t>
            </a:r>
            <a:r>
              <a:rPr lang="tr-TR" sz="1600">
                <a:ea typeface="+mn-lt"/>
                <a:cs typeface="+mn-lt"/>
              </a:rPr>
              <a:t> in </a:t>
            </a:r>
            <a:r>
              <a:rPr lang="tr-TR" sz="1600" err="1">
                <a:ea typeface="+mn-lt"/>
                <a:cs typeface="+mn-lt"/>
              </a:rPr>
              <a:t>Ottoman</a:t>
            </a:r>
            <a:r>
              <a:rPr lang="tr-TR" sz="1600">
                <a:ea typeface="+mn-lt"/>
                <a:cs typeface="+mn-lt"/>
              </a:rPr>
              <a:t> </a:t>
            </a:r>
            <a:r>
              <a:rPr lang="tr-TR" sz="1600" err="1">
                <a:ea typeface="+mn-lt"/>
                <a:cs typeface="+mn-lt"/>
              </a:rPr>
              <a:t>Empire</a:t>
            </a:r>
            <a:r>
              <a:rPr lang="tr-TR" sz="1600">
                <a:ea typeface="+mn-lt"/>
                <a:cs typeface="+mn-lt"/>
              </a:rPr>
              <a:t> </a:t>
            </a:r>
            <a:r>
              <a:rPr lang="tr-TR" sz="1600" err="1">
                <a:ea typeface="+mn-lt"/>
                <a:cs typeface="+mn-lt"/>
              </a:rPr>
              <a:t>history</a:t>
            </a:r>
            <a:r>
              <a:rPr lang="tr-TR" sz="1600">
                <a:ea typeface="+mn-lt"/>
                <a:cs typeface="+mn-lt"/>
              </a:rPr>
              <a:t>.</a:t>
            </a:r>
          </a:p>
        </p:txBody>
      </p:sp>
    </p:spTree>
    <p:extLst>
      <p:ext uri="{BB962C8B-B14F-4D97-AF65-F5344CB8AC3E}">
        <p14:creationId xmlns:p14="http://schemas.microsoft.com/office/powerpoint/2010/main" val="521544746"/>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5">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Başlık 1">
            <a:extLst>
              <a:ext uri="{FF2B5EF4-FFF2-40B4-BE49-F238E27FC236}">
                <a16:creationId xmlns:a16="http://schemas.microsoft.com/office/drawing/2014/main" id="{30477884-3C89-432B-9B6D-0F6E2A48B225}"/>
              </a:ext>
            </a:extLst>
          </p:cNvPr>
          <p:cNvSpPr>
            <a:spLocks noGrp="1"/>
          </p:cNvSpPr>
          <p:nvPr>
            <p:ph type="title"/>
          </p:nvPr>
        </p:nvSpPr>
        <p:spPr>
          <a:xfrm>
            <a:off x="1262355" y="1273602"/>
            <a:ext cx="1830950" cy="1068201"/>
          </a:xfrm>
        </p:spPr>
        <p:txBody>
          <a:bodyPr vert="horz" lIns="91440" tIns="45720" rIns="91440" bIns="45720" rtlCol="0" anchor="b">
            <a:normAutofit/>
          </a:bodyPr>
          <a:lstStyle/>
          <a:p>
            <a:pPr algn="ctr"/>
            <a:r>
              <a:rPr lang="en-US"/>
              <a:t>THE</a:t>
            </a:r>
          </a:p>
        </p:txBody>
      </p:sp>
      <p:pic>
        <p:nvPicPr>
          <p:cNvPr id="4" name="Resim 4" descr="yiyecek, tablo, grup, farklı içeren bir resim&#10;&#10;Açıklama otomatik olarak oluşturuldu">
            <a:extLst>
              <a:ext uri="{FF2B5EF4-FFF2-40B4-BE49-F238E27FC236}">
                <a16:creationId xmlns:a16="http://schemas.microsoft.com/office/drawing/2014/main" id="{4A942DF3-3646-4990-A68D-65AE32BC3D17}"/>
              </a:ext>
            </a:extLst>
          </p:cNvPr>
          <p:cNvPicPr>
            <a:picLocks noChangeAspect="1"/>
          </p:cNvPicPr>
          <p:nvPr/>
        </p:nvPicPr>
        <p:blipFill rotWithShape="1">
          <a:blip r:embed="rId2"/>
          <a:srcRect l="21485" r="28541"/>
          <a:stretch/>
        </p:blipFill>
        <p:spPr>
          <a:xfrm>
            <a:off x="6096000" y="10"/>
            <a:ext cx="6092823" cy="6857990"/>
          </a:xfrm>
          <a:prstGeom prst="rect">
            <a:avLst/>
          </a:prstGeom>
          <a:ln>
            <a:noFill/>
          </a:ln>
          <a:effectLst/>
        </p:spPr>
      </p:pic>
      <p:sp>
        <p:nvSpPr>
          <p:cNvPr id="5" name="Metin kutusu 4">
            <a:extLst>
              <a:ext uri="{FF2B5EF4-FFF2-40B4-BE49-F238E27FC236}">
                <a16:creationId xmlns:a16="http://schemas.microsoft.com/office/drawing/2014/main" id="{02CCC4E6-19D9-498B-87DC-2B026511A552}"/>
              </a:ext>
            </a:extLst>
          </p:cNvPr>
          <p:cNvSpPr txBox="1"/>
          <p:nvPr/>
        </p:nvSpPr>
        <p:spPr>
          <a:xfrm>
            <a:off x="3033386" y="1759907"/>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tr-TR" sz="3600"/>
              <a:t>CONQUEST</a:t>
            </a:r>
          </a:p>
        </p:txBody>
      </p:sp>
      <p:sp>
        <p:nvSpPr>
          <p:cNvPr id="7" name="Metin kutusu 6">
            <a:extLst>
              <a:ext uri="{FF2B5EF4-FFF2-40B4-BE49-F238E27FC236}">
                <a16:creationId xmlns:a16="http://schemas.microsoft.com/office/drawing/2014/main" id="{0F19549C-98C3-4438-B3F1-2939C8EAE474}"/>
              </a:ext>
            </a:extLst>
          </p:cNvPr>
          <p:cNvSpPr txBox="1"/>
          <p:nvPr/>
        </p:nvSpPr>
        <p:spPr>
          <a:xfrm>
            <a:off x="1954973" y="2289000"/>
            <a:ext cx="885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tr-TR" sz="2400"/>
              <a:t>OF</a:t>
            </a:r>
          </a:p>
        </p:txBody>
      </p:sp>
      <p:sp>
        <p:nvSpPr>
          <p:cNvPr id="8" name="Metin kutusu 7">
            <a:extLst>
              <a:ext uri="{FF2B5EF4-FFF2-40B4-BE49-F238E27FC236}">
                <a16:creationId xmlns:a16="http://schemas.microsoft.com/office/drawing/2014/main" id="{173B0418-747E-400E-BD0A-B5AFE9CD3DEA}"/>
              </a:ext>
            </a:extLst>
          </p:cNvPr>
          <p:cNvSpPr txBox="1"/>
          <p:nvPr/>
        </p:nvSpPr>
        <p:spPr>
          <a:xfrm>
            <a:off x="1680316" y="2870287"/>
            <a:ext cx="41314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tr-TR" sz="4000"/>
              <a:t>CONSTANTINOPLE</a:t>
            </a:r>
          </a:p>
        </p:txBody>
      </p:sp>
      <p:sp>
        <p:nvSpPr>
          <p:cNvPr id="26" name="Dikdörtgen 25">
            <a:extLst>
              <a:ext uri="{FF2B5EF4-FFF2-40B4-BE49-F238E27FC236}">
                <a16:creationId xmlns:a16="http://schemas.microsoft.com/office/drawing/2014/main" id="{EAE0BBED-5307-474B-A34C-711C194EA92F}"/>
              </a:ext>
            </a:extLst>
          </p:cNvPr>
          <p:cNvSpPr/>
          <p:nvPr/>
        </p:nvSpPr>
        <p:spPr>
          <a:xfrm>
            <a:off x="7298499" y="4996840"/>
            <a:ext cx="4697259" cy="15761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25">
            <a:extLst>
              <a:ext uri="{FF2B5EF4-FFF2-40B4-BE49-F238E27FC236}">
                <a16:creationId xmlns:a16="http://schemas.microsoft.com/office/drawing/2014/main" id="{DBE5E78D-9F5E-498C-A37D-63388590EE1F}"/>
              </a:ext>
            </a:extLst>
          </p:cNvPr>
          <p:cNvPicPr>
            <a:picLocks noChangeAspect="1"/>
          </p:cNvPicPr>
          <p:nvPr/>
        </p:nvPicPr>
        <p:blipFill>
          <a:blip r:embed="rId3"/>
          <a:stretch>
            <a:fillRect/>
          </a:stretch>
        </p:blipFill>
        <p:spPr>
          <a:xfrm>
            <a:off x="6927937" y="4994161"/>
            <a:ext cx="4996841" cy="1529753"/>
          </a:xfrm>
          <a:prstGeom prst="rect">
            <a:avLst/>
          </a:prstGeom>
        </p:spPr>
      </p:pic>
    </p:spTree>
    <p:extLst>
      <p:ext uri="{BB962C8B-B14F-4D97-AF65-F5344CB8AC3E}">
        <p14:creationId xmlns:p14="http://schemas.microsoft.com/office/powerpoint/2010/main" val="98377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Resim 5" descr="su, açık hava, adam, vapur içeren bir resim&#10;&#10;Açıklama otomatik olarak oluşturuldu">
            <a:extLst>
              <a:ext uri="{FF2B5EF4-FFF2-40B4-BE49-F238E27FC236}">
                <a16:creationId xmlns:a16="http://schemas.microsoft.com/office/drawing/2014/main" id="{6F4472DB-57BA-43DC-9416-349704E03D2F}"/>
              </a:ext>
            </a:extLst>
          </p:cNvPr>
          <p:cNvPicPr>
            <a:picLocks noGrp="1" noChangeAspect="1"/>
          </p:cNvPicPr>
          <p:nvPr>
            <p:ph sz="half" idx="2"/>
          </p:nvPr>
        </p:nvPicPr>
        <p:blipFill rotWithShape="1">
          <a:blip r:embed="rId2"/>
          <a:srcRect/>
          <a:stretch/>
        </p:blipFill>
        <p:spPr>
          <a:xfrm>
            <a:off x="20" y="-1"/>
            <a:ext cx="12191980" cy="6858000"/>
          </a:xfrm>
          <a:prstGeom prst="rect">
            <a:avLst/>
          </a:prstGeom>
        </p:spPr>
      </p:pic>
      <p:sp>
        <p:nvSpPr>
          <p:cNvPr id="12" name="Rectangle 11">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Başlık 1">
            <a:extLst>
              <a:ext uri="{FF2B5EF4-FFF2-40B4-BE49-F238E27FC236}">
                <a16:creationId xmlns:a16="http://schemas.microsoft.com/office/drawing/2014/main" id="{F17FFC17-E485-46EA-9655-1F3430FA9CFC}"/>
              </a:ext>
            </a:extLst>
          </p:cNvPr>
          <p:cNvSpPr>
            <a:spLocks noGrp="1"/>
          </p:cNvSpPr>
          <p:nvPr>
            <p:ph type="title"/>
          </p:nvPr>
        </p:nvSpPr>
        <p:spPr>
          <a:xfrm>
            <a:off x="1685934" y="1975802"/>
            <a:ext cx="2710662" cy="483010"/>
          </a:xfrm>
        </p:spPr>
        <p:txBody>
          <a:bodyPr vert="horz" lIns="91440" tIns="45720" rIns="91440" bIns="45720" rtlCol="0" anchor="ctr">
            <a:normAutofit fontScale="90000"/>
          </a:bodyPr>
          <a:lstStyle/>
          <a:p>
            <a:r>
              <a:rPr lang="en-US" sz="3600"/>
              <a:t>Preparation :</a:t>
            </a:r>
          </a:p>
        </p:txBody>
      </p:sp>
      <p:sp>
        <p:nvSpPr>
          <p:cNvPr id="3" name="İçerik Yer Tutucusu 2">
            <a:extLst>
              <a:ext uri="{FF2B5EF4-FFF2-40B4-BE49-F238E27FC236}">
                <a16:creationId xmlns:a16="http://schemas.microsoft.com/office/drawing/2014/main" id="{26BFF6C4-8A99-436B-9B8F-87F3DCCA248D}"/>
              </a:ext>
            </a:extLst>
          </p:cNvPr>
          <p:cNvSpPr>
            <a:spLocks noGrp="1"/>
          </p:cNvSpPr>
          <p:nvPr>
            <p:ph sz="half" idx="1"/>
          </p:nvPr>
        </p:nvSpPr>
        <p:spPr>
          <a:xfrm>
            <a:off x="1581159" y="2401662"/>
            <a:ext cx="5491962" cy="2877909"/>
          </a:xfrm>
        </p:spPr>
        <p:txBody>
          <a:bodyPr vert="horz" lIns="91440" tIns="45720" rIns="91440" bIns="45720" rtlCol="0" anchor="t">
            <a:noAutofit/>
          </a:bodyPr>
          <a:lstStyle/>
          <a:p>
            <a:pPr marL="383540" indent="-383540"/>
            <a:r>
              <a:rPr lang="en-US" sz="1600"/>
              <a:t>Constantinople, as it was then known, was capital of the Byzantine Empire. It was surrounded by many Muslim states.</a:t>
            </a:r>
          </a:p>
          <a:p>
            <a:pPr marL="383540" indent="-383540"/>
            <a:r>
              <a:rPr lang="en-US" sz="1600"/>
              <a:t>In a prophecy about its conquest by a Muslim king, Prophet Muhammad had said: “Istanbul will surely be conquered; what a good commander is the conqueror, what a good soldier is the conqueror.”</a:t>
            </a:r>
          </a:p>
          <a:p>
            <a:pPr marL="383540" indent="-383540"/>
            <a:r>
              <a:rPr lang="en-US" sz="1600"/>
              <a:t>Sultan Mehmet II, also known as Mehmet the Conqueror, led an army and conquered Istanbul in 1453.</a:t>
            </a:r>
          </a:p>
          <a:p>
            <a:pPr marL="383540" indent="-383540"/>
            <a:r>
              <a:rPr lang="en-US" sz="1600"/>
              <a:t>Mehmet II gave orders to prepare for a siege of Edirne, a northwestern province of present-day Turkey which shares a land border with Greece.</a:t>
            </a:r>
          </a:p>
          <a:p>
            <a:pPr marL="383540" indent="-383540"/>
            <a:endParaRPr lang="en-US" sz="1100"/>
          </a:p>
        </p:txBody>
      </p:sp>
    </p:spTree>
    <p:extLst>
      <p:ext uri="{BB962C8B-B14F-4D97-AF65-F5344CB8AC3E}">
        <p14:creationId xmlns:p14="http://schemas.microsoft.com/office/powerpoint/2010/main" val="17500332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açık hava, grup, dik, insanlar içeren bir resim&#10;&#10;Açıklama otomatik olarak oluşturuldu">
            <a:extLst>
              <a:ext uri="{FF2B5EF4-FFF2-40B4-BE49-F238E27FC236}">
                <a16:creationId xmlns:a16="http://schemas.microsoft.com/office/drawing/2014/main" id="{C18F28B6-FEF1-496B-B852-512432189F30}"/>
              </a:ext>
            </a:extLst>
          </p:cNvPr>
          <p:cNvPicPr>
            <a:picLocks noChangeAspect="1"/>
          </p:cNvPicPr>
          <p:nvPr/>
        </p:nvPicPr>
        <p:blipFill rotWithShape="1">
          <a:blip r:embed="rId2"/>
          <a:srcRect l="32174" r="25256" b="-1"/>
          <a:stretch/>
        </p:blipFill>
        <p:spPr>
          <a:xfrm>
            <a:off x="-1" y="10"/>
            <a:ext cx="4373546" cy="6857990"/>
          </a:xfrm>
          <a:prstGeom prst="rect">
            <a:avLst/>
          </a:prstGeom>
        </p:spPr>
      </p:pic>
      <p:sp>
        <p:nvSpPr>
          <p:cNvPr id="11" name="Rectangle 10">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A51E24F6-574E-4597-86CE-20D7DC206E47}"/>
              </a:ext>
            </a:extLst>
          </p:cNvPr>
          <p:cNvSpPr>
            <a:spLocks noGrp="1"/>
          </p:cNvSpPr>
          <p:nvPr>
            <p:ph idx="1"/>
          </p:nvPr>
        </p:nvSpPr>
        <p:spPr>
          <a:xfrm>
            <a:off x="5132139" y="187891"/>
            <a:ext cx="6176776" cy="1786002"/>
          </a:xfrm>
        </p:spPr>
        <p:txBody>
          <a:bodyPr vert="horz" lIns="91440" tIns="45720" rIns="91440" bIns="45720" rtlCol="0" anchor="t">
            <a:noAutofit/>
          </a:bodyPr>
          <a:lstStyle/>
          <a:p>
            <a:pPr marL="0" indent="0"/>
            <a:r>
              <a:rPr lang="en-US" dirty="0">
                <a:ea typeface="+mn-lt"/>
                <a:cs typeface="+mn-lt"/>
              </a:rPr>
              <a:t>   In 1452, </a:t>
            </a:r>
            <a:r>
              <a:rPr lang="en-US" dirty="0" err="1">
                <a:ea typeface="+mn-lt"/>
                <a:cs typeface="+mn-lt"/>
              </a:rPr>
              <a:t>Zaganos</a:t>
            </a:r>
            <a:r>
              <a:rPr lang="en-US" dirty="0">
                <a:ea typeface="+mn-lt"/>
                <a:cs typeface="+mn-lt"/>
              </a:rPr>
              <a:t> Pasha, a formidable Ottoman commander, fortified the Anatolian Fortress and finished building the Rumanian Fortress, </a:t>
            </a:r>
            <a:r>
              <a:rPr lang="en-US" dirty="0" err="1">
                <a:ea typeface="+mn-lt"/>
                <a:cs typeface="+mn-lt"/>
              </a:rPr>
              <a:t>boyh</a:t>
            </a:r>
            <a:r>
              <a:rPr lang="en-US" dirty="0">
                <a:ea typeface="+mn-lt"/>
                <a:cs typeface="+mn-lt"/>
              </a:rPr>
              <a:t> overlooking the Bosphorus Strait. The idea was to block military assistance to the Byzantine Empire in Istanbul through the Black Sea.</a:t>
            </a:r>
            <a:endParaRPr lang="tr-TR" dirty="0">
              <a:ea typeface="+mn-lt"/>
              <a:cs typeface="+mn-lt"/>
            </a:endParaRPr>
          </a:p>
          <a:p>
            <a:pPr marL="383540" indent="-383540"/>
            <a:r>
              <a:rPr lang="en-US" dirty="0">
                <a:ea typeface="+mn-lt"/>
                <a:cs typeface="+mn-lt"/>
              </a:rPr>
              <a:t>Urban, a Hungarian cannon caster, prepared cannonballs that would be fired from the </a:t>
            </a:r>
            <a:r>
              <a:rPr lang="en-US" dirty="0" err="1">
                <a:ea typeface="+mn-lt"/>
                <a:cs typeface="+mn-lt"/>
              </a:rPr>
              <a:t>Rumelian</a:t>
            </a:r>
            <a:r>
              <a:rPr lang="en-US" dirty="0">
                <a:ea typeface="+mn-lt"/>
                <a:cs typeface="+mn-lt"/>
              </a:rPr>
              <a:t> Fortress.</a:t>
            </a:r>
            <a:endParaRPr lang="tr-TR" dirty="0">
              <a:ea typeface="+mn-lt"/>
              <a:cs typeface="+mn-lt"/>
            </a:endParaRPr>
          </a:p>
          <a:p>
            <a:pPr marL="383540" indent="-383540"/>
            <a:r>
              <a:rPr lang="en-US" dirty="0">
                <a:ea typeface="+mn-lt"/>
                <a:cs typeface="+mn-lt"/>
              </a:rPr>
              <a:t>The cannonballs submerged the ship of a trespasser, Venetian Antonio Rizzo in the Bosphorus.</a:t>
            </a:r>
            <a:endParaRPr lang="tr-TR" dirty="0">
              <a:ea typeface="+mn-lt"/>
              <a:cs typeface="+mn-lt"/>
            </a:endParaRPr>
          </a:p>
          <a:p>
            <a:pPr marL="383540" indent="-383540"/>
            <a:r>
              <a:rPr lang="en-US" dirty="0">
                <a:ea typeface="+mn-lt"/>
                <a:cs typeface="+mn-lt"/>
              </a:rPr>
              <a:t>This success made it crucial to build larger cannonballs to demolish the walls of Istanbul. So, cannonballs weighing 600 kg (1,322.77 pounds) with a diameter of 62.6 cm (2.03 feet) were casted in Edirne.</a:t>
            </a:r>
            <a:endParaRPr lang="tr-TR" dirty="0">
              <a:ea typeface="+mn-lt"/>
              <a:cs typeface="+mn-lt"/>
            </a:endParaRPr>
          </a:p>
          <a:p>
            <a:pPr marL="383540" indent="-383540"/>
            <a:r>
              <a:rPr lang="en-US" dirty="0">
                <a:ea typeface="+mn-lt"/>
                <a:cs typeface="+mn-lt"/>
              </a:rPr>
              <a:t>After the cannonballs were brought to Istanbul and the </a:t>
            </a:r>
            <a:r>
              <a:rPr lang="en-US" dirty="0" err="1">
                <a:ea typeface="+mn-lt"/>
                <a:cs typeface="+mn-lt"/>
              </a:rPr>
              <a:t>Rumelian</a:t>
            </a:r>
            <a:r>
              <a:rPr lang="en-US" dirty="0">
                <a:ea typeface="+mn-lt"/>
                <a:cs typeface="+mn-lt"/>
              </a:rPr>
              <a:t> Army arrived, Mehmet II demanded that Byzantine Emperor Constantine XI should leave the city and declared war.</a:t>
            </a:r>
            <a:endParaRPr lang="tr-TR" dirty="0">
              <a:ea typeface="+mn-lt"/>
              <a:cs typeface="+mn-lt"/>
            </a:endParaRPr>
          </a:p>
          <a:p>
            <a:pPr marL="383540" indent="-383540"/>
            <a:endParaRPr lang="tr-TR"/>
          </a:p>
        </p:txBody>
      </p:sp>
    </p:spTree>
    <p:extLst>
      <p:ext uri="{BB962C8B-B14F-4D97-AF65-F5344CB8AC3E}">
        <p14:creationId xmlns:p14="http://schemas.microsoft.com/office/powerpoint/2010/main" val="39596372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açık hava, bina, kişi, insanlar içeren bir resim&#10;&#10;Açıklama otomatik olarak oluşturuldu">
            <a:extLst>
              <a:ext uri="{FF2B5EF4-FFF2-40B4-BE49-F238E27FC236}">
                <a16:creationId xmlns:a16="http://schemas.microsoft.com/office/drawing/2014/main" id="{CCAD79B0-1327-4D58-850F-80CCA19BA18C}"/>
              </a:ext>
            </a:extLst>
          </p:cNvPr>
          <p:cNvPicPr>
            <a:picLocks noChangeAspect="1"/>
          </p:cNvPicPr>
          <p:nvPr/>
        </p:nvPicPr>
        <p:blipFill rotWithShape="1">
          <a:blip r:embed="rId2">
            <a:alphaModFix amt="35000"/>
          </a:blip>
          <a:srcRect/>
          <a:stretch/>
        </p:blipFill>
        <p:spPr>
          <a:xfrm>
            <a:off x="-1" y="10"/>
            <a:ext cx="12192001" cy="6857990"/>
          </a:xfrm>
          <a:prstGeom prst="rect">
            <a:avLst/>
          </a:prstGeom>
        </p:spPr>
      </p:pic>
      <p:sp>
        <p:nvSpPr>
          <p:cNvPr id="2" name="Başlık 1">
            <a:extLst>
              <a:ext uri="{FF2B5EF4-FFF2-40B4-BE49-F238E27FC236}">
                <a16:creationId xmlns:a16="http://schemas.microsoft.com/office/drawing/2014/main" id="{1D9A39B4-AD66-45B7-8E03-AEFD80876330}"/>
              </a:ext>
            </a:extLst>
          </p:cNvPr>
          <p:cNvSpPr>
            <a:spLocks noGrp="1"/>
          </p:cNvSpPr>
          <p:nvPr>
            <p:ph type="title"/>
          </p:nvPr>
        </p:nvSpPr>
        <p:spPr>
          <a:xfrm>
            <a:off x="1371600" y="998950"/>
            <a:ext cx="9601200" cy="932668"/>
          </a:xfrm>
        </p:spPr>
        <p:txBody>
          <a:bodyPr>
            <a:normAutofit/>
          </a:bodyPr>
          <a:lstStyle/>
          <a:p>
            <a:r>
              <a:rPr lang="en-US" b="1">
                <a:ea typeface="+mj-lt"/>
                <a:cs typeface="+mj-lt"/>
              </a:rPr>
              <a:t>First attack :</a:t>
            </a:r>
            <a:endParaRPr lang="tr-TR"/>
          </a:p>
        </p:txBody>
      </p:sp>
      <p:sp>
        <p:nvSpPr>
          <p:cNvPr id="3" name="İçerik Yer Tutucusu 2">
            <a:extLst>
              <a:ext uri="{FF2B5EF4-FFF2-40B4-BE49-F238E27FC236}">
                <a16:creationId xmlns:a16="http://schemas.microsoft.com/office/drawing/2014/main" id="{75FF6AAC-BF6B-4D6D-9DD0-9B2135B73C38}"/>
              </a:ext>
            </a:extLst>
          </p:cNvPr>
          <p:cNvSpPr>
            <a:spLocks noGrp="1"/>
          </p:cNvSpPr>
          <p:nvPr>
            <p:ph idx="1"/>
          </p:nvPr>
        </p:nvSpPr>
        <p:spPr>
          <a:xfrm>
            <a:off x="1371600" y="1711891"/>
            <a:ext cx="9601200" cy="4155509"/>
          </a:xfrm>
        </p:spPr>
        <p:txBody>
          <a:bodyPr vert="horz" lIns="91440" tIns="45720" rIns="91440" bIns="45720" rtlCol="0" anchor="t">
            <a:noAutofit/>
          </a:bodyPr>
          <a:lstStyle/>
          <a:p>
            <a:pPr marL="0" indent="0">
              <a:buNone/>
            </a:pPr>
            <a:endParaRPr lang="en-US" b="1">
              <a:ea typeface="+mn-lt"/>
              <a:cs typeface="+mn-lt"/>
            </a:endParaRPr>
          </a:p>
          <a:p>
            <a:pPr marL="383540" indent="-383540"/>
            <a:r>
              <a:rPr lang="en-US" sz="2400">
                <a:ea typeface="+mn-lt"/>
                <a:cs typeface="+mn-lt"/>
              </a:rPr>
              <a:t>The first attack was carried out on April 18, 1453, but it failed causing losses to the Ottoman army.</a:t>
            </a:r>
            <a:endParaRPr lang="tr-TR" sz="2400">
              <a:ea typeface="+mn-lt"/>
              <a:cs typeface="+mn-lt"/>
            </a:endParaRPr>
          </a:p>
          <a:p>
            <a:pPr marL="383540" indent="-383540"/>
            <a:r>
              <a:rPr lang="en-US" sz="2400">
                <a:ea typeface="+mn-lt"/>
                <a:cs typeface="+mn-lt"/>
              </a:rPr>
              <a:t>Moreover, defenders of the city received military assistance from three Genoese and one Byzantine ship, which broke the Ottoman blockade in the Bosphorus on April 20.</a:t>
            </a:r>
            <a:endParaRPr lang="tr-TR" sz="2400">
              <a:ea typeface="+mn-lt"/>
              <a:cs typeface="+mn-lt"/>
            </a:endParaRPr>
          </a:p>
          <a:p>
            <a:pPr marL="383540" indent="-383540"/>
            <a:r>
              <a:rPr lang="en-US" sz="2400" err="1">
                <a:ea typeface="+mn-lt"/>
                <a:cs typeface="+mn-lt"/>
              </a:rPr>
              <a:t>Aksemseddin</a:t>
            </a:r>
            <a:r>
              <a:rPr lang="en-US" sz="2400">
                <a:ea typeface="+mn-lt"/>
                <a:cs typeface="+mn-lt"/>
              </a:rPr>
              <a:t>, his teacher, a famous scientist and wise man of the era who supported the Sultan in those difficult days, wrote a letter to the Sultan saying the siege must go on. This is the only document of the incident which has been preserved to this day.</a:t>
            </a:r>
            <a:endParaRPr lang="tr-TR" sz="2400">
              <a:ea typeface="+mn-lt"/>
              <a:cs typeface="+mn-lt"/>
            </a:endParaRPr>
          </a:p>
          <a:p>
            <a:pPr marL="383540" indent="-383540"/>
            <a:endParaRPr lang="tr-TR"/>
          </a:p>
        </p:txBody>
      </p:sp>
    </p:spTree>
    <p:extLst>
      <p:ext uri="{BB962C8B-B14F-4D97-AF65-F5344CB8AC3E}">
        <p14:creationId xmlns:p14="http://schemas.microsoft.com/office/powerpoint/2010/main" val="1998427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açık hava, vapur, dağ, su içeren bir resim&#10;&#10;Açıklama otomatik olarak oluşturuldu">
            <a:extLst>
              <a:ext uri="{FF2B5EF4-FFF2-40B4-BE49-F238E27FC236}">
                <a16:creationId xmlns:a16="http://schemas.microsoft.com/office/drawing/2014/main" id="{517DCC5A-4B09-4163-AECA-0DF3B1C958F8}"/>
              </a:ext>
            </a:extLst>
          </p:cNvPr>
          <p:cNvPicPr>
            <a:picLocks noChangeAspect="1"/>
          </p:cNvPicPr>
          <p:nvPr/>
        </p:nvPicPr>
        <p:blipFill rotWithShape="1">
          <a:blip r:embed="rId2"/>
          <a:srcRect t="1747"/>
          <a:stretch/>
        </p:blipFill>
        <p:spPr>
          <a:xfrm>
            <a:off x="20" y="-1"/>
            <a:ext cx="12191980" cy="6858000"/>
          </a:xfrm>
          <a:prstGeom prst="rect">
            <a:avLst/>
          </a:prstGeom>
        </p:spPr>
      </p:pic>
      <p:sp>
        <p:nvSpPr>
          <p:cNvPr id="9" name="Rectangle 8">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Başlık 1">
            <a:extLst>
              <a:ext uri="{FF2B5EF4-FFF2-40B4-BE49-F238E27FC236}">
                <a16:creationId xmlns:a16="http://schemas.microsoft.com/office/drawing/2014/main" id="{1A6BC2B4-AEFD-49FA-A42D-C50B801483A4}"/>
              </a:ext>
            </a:extLst>
          </p:cNvPr>
          <p:cNvSpPr>
            <a:spLocks noGrp="1"/>
          </p:cNvSpPr>
          <p:nvPr>
            <p:ph type="title"/>
          </p:nvPr>
        </p:nvSpPr>
        <p:spPr>
          <a:xfrm>
            <a:off x="1666753" y="2007900"/>
            <a:ext cx="4168770" cy="382018"/>
          </a:xfrm>
        </p:spPr>
        <p:txBody>
          <a:bodyPr anchor="ctr">
            <a:normAutofit fontScale="90000"/>
          </a:bodyPr>
          <a:lstStyle/>
          <a:p>
            <a:r>
              <a:rPr lang="en-US" sz="3300" b="1">
                <a:ea typeface="+mj-lt"/>
                <a:cs typeface="+mj-lt"/>
              </a:rPr>
              <a:t>Moving ships on ground</a:t>
            </a:r>
          </a:p>
        </p:txBody>
      </p:sp>
      <p:sp>
        <p:nvSpPr>
          <p:cNvPr id="3" name="İçerik Yer Tutucusu 2">
            <a:extLst>
              <a:ext uri="{FF2B5EF4-FFF2-40B4-BE49-F238E27FC236}">
                <a16:creationId xmlns:a16="http://schemas.microsoft.com/office/drawing/2014/main" id="{DFF27222-0985-4E40-AC48-3D9E49947DF1}"/>
              </a:ext>
            </a:extLst>
          </p:cNvPr>
          <p:cNvSpPr>
            <a:spLocks noGrp="1"/>
          </p:cNvSpPr>
          <p:nvPr>
            <p:ph idx="1"/>
          </p:nvPr>
        </p:nvSpPr>
        <p:spPr>
          <a:xfrm>
            <a:off x="1531185" y="2132613"/>
            <a:ext cx="5615787" cy="2963634"/>
          </a:xfrm>
        </p:spPr>
        <p:txBody>
          <a:bodyPr vert="horz" lIns="91440" tIns="45720" rIns="91440" bIns="45720" rtlCol="0" anchor="t">
            <a:noAutofit/>
          </a:bodyPr>
          <a:lstStyle/>
          <a:p>
            <a:pPr marL="0" indent="0">
              <a:buNone/>
            </a:pPr>
            <a:endParaRPr lang="en-US" sz="800" b="1">
              <a:ea typeface="+mn-lt"/>
              <a:cs typeface="+mn-lt"/>
            </a:endParaRPr>
          </a:p>
          <a:p>
            <a:pPr marL="383540" indent="-383540"/>
            <a:r>
              <a:rPr lang="en-US" sz="1600">
                <a:ea typeface="+mn-lt"/>
                <a:cs typeface="+mn-lt"/>
              </a:rPr>
              <a:t>A second plan was put in place. Some (around 60) ships were moved toward the Golden Horn on a road through a small cove with the help of men and </a:t>
            </a:r>
            <a:r>
              <a:rPr lang="en-US" sz="1600" err="1">
                <a:ea typeface="+mn-lt"/>
                <a:cs typeface="+mn-lt"/>
              </a:rPr>
              <a:t>oxens</a:t>
            </a:r>
            <a:r>
              <a:rPr lang="en-US" sz="1600">
                <a:ea typeface="+mn-lt"/>
                <a:cs typeface="+mn-lt"/>
              </a:rPr>
              <a:t>.</a:t>
            </a:r>
            <a:endParaRPr lang="tr-TR" sz="1600">
              <a:ea typeface="+mn-lt"/>
              <a:cs typeface="+mn-lt"/>
            </a:endParaRPr>
          </a:p>
          <a:p>
            <a:pPr marL="383540" indent="-383540"/>
            <a:r>
              <a:rPr lang="en-US" sz="1600">
                <a:ea typeface="+mn-lt"/>
                <a:cs typeface="+mn-lt"/>
              </a:rPr>
              <a:t>The ships reached the Golden Horn on April 22 shocking the Byzantine army which was hopeful of assistance from Genoese ships.</a:t>
            </a:r>
            <a:endParaRPr lang="tr-TR" sz="1600">
              <a:ea typeface="+mn-lt"/>
              <a:cs typeface="+mn-lt"/>
            </a:endParaRPr>
          </a:p>
          <a:p>
            <a:pPr marL="383540" indent="-383540"/>
            <a:r>
              <a:rPr lang="en-US" sz="1600">
                <a:ea typeface="+mn-lt"/>
                <a:cs typeface="+mn-lt"/>
              </a:rPr>
              <a:t>Six days later, Venetian Admiral </a:t>
            </a:r>
            <a:r>
              <a:rPr lang="en-US" sz="1600" err="1">
                <a:ea typeface="+mn-lt"/>
                <a:cs typeface="+mn-lt"/>
              </a:rPr>
              <a:t>Giocomo</a:t>
            </a:r>
            <a:r>
              <a:rPr lang="en-US" sz="1600">
                <a:ea typeface="+mn-lt"/>
                <a:cs typeface="+mn-lt"/>
              </a:rPr>
              <a:t> Coco failed to destroy Ottoman ships and was buried in the Golden Horn waters with his ship.</a:t>
            </a:r>
            <a:endParaRPr lang="tr-TR" sz="1600">
              <a:ea typeface="+mn-lt"/>
              <a:cs typeface="+mn-lt"/>
            </a:endParaRPr>
          </a:p>
          <a:p>
            <a:pPr marL="383540" indent="-383540"/>
            <a:r>
              <a:rPr lang="en-US" sz="1600">
                <a:ea typeface="+mn-lt"/>
                <a:cs typeface="+mn-lt"/>
              </a:rPr>
              <a:t>On May 6, the Ottoman army shifted its focus on the city walls between Topkapi and </a:t>
            </a:r>
            <a:r>
              <a:rPr lang="en-US" sz="1600" err="1">
                <a:ea typeface="+mn-lt"/>
                <a:cs typeface="+mn-lt"/>
              </a:rPr>
              <a:t>Edirnekapi</a:t>
            </a:r>
            <a:r>
              <a:rPr lang="en-US" sz="1600">
                <a:ea typeface="+mn-lt"/>
                <a:cs typeface="+mn-lt"/>
              </a:rPr>
              <a:t>, which had been weakened due to cannonballs.</a:t>
            </a:r>
            <a:endParaRPr lang="tr-TR" sz="1600"/>
          </a:p>
          <a:p>
            <a:pPr marL="383540" indent="-383540"/>
            <a:endParaRPr lang="tr-TR" sz="800"/>
          </a:p>
        </p:txBody>
      </p:sp>
    </p:spTree>
    <p:extLst>
      <p:ext uri="{BB962C8B-B14F-4D97-AF65-F5344CB8AC3E}">
        <p14:creationId xmlns:p14="http://schemas.microsoft.com/office/powerpoint/2010/main" val="1904285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TF00001241</Template>
  <Application>Microsoft Office PowerPoint</Application>
  <PresentationFormat>Geniş ekran</PresentationFormat>
  <Slides>15</Slides>
  <Notes>0</Notes>
  <HiddenSlides>0</HiddenSlide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Crop</vt:lpstr>
      <vt:lpstr>Fatih sultan mehmet</vt:lpstr>
      <vt:lpstr>Who is Fatih Sultan Mehmet?</vt:lpstr>
      <vt:lpstr>PowerPoint Sunusu</vt:lpstr>
      <vt:lpstr>His education :</vt:lpstr>
      <vt:lpstr>THE</vt:lpstr>
      <vt:lpstr>Preparation :</vt:lpstr>
      <vt:lpstr>PowerPoint Sunusu</vt:lpstr>
      <vt:lpstr>First attack :</vt:lpstr>
      <vt:lpstr>Moving ships on ground</vt:lpstr>
      <vt:lpstr>Rumors cause despair</vt:lpstr>
      <vt:lpstr>Three-wave attack : </vt:lpstr>
      <vt:lpstr>New Age begins :</vt:lpstr>
      <vt:lpstr>Other Conquests of Sultan Mehmed II </vt:lpstr>
      <vt:lpstr>Thanks for listening</vt:lpstr>
      <vt:lpstr>Project Sponsor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revision>27</cp:revision>
  <dcterms:created xsi:type="dcterms:W3CDTF">2020-12-19T15:33:08Z</dcterms:created>
  <dcterms:modified xsi:type="dcterms:W3CDTF">2020-12-20T09:18:49Z</dcterms:modified>
</cp:coreProperties>
</file>